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9" r:id="rId3"/>
    <p:sldId id="290" r:id="rId4"/>
    <p:sldId id="291" r:id="rId5"/>
    <p:sldId id="292" r:id="rId6"/>
    <p:sldId id="293" r:id="rId7"/>
    <p:sldId id="295" r:id="rId8"/>
    <p:sldId id="296" r:id="rId9"/>
    <p:sldId id="273" r:id="rId10"/>
    <p:sldId id="297" r:id="rId11"/>
    <p:sldId id="340" r:id="rId12"/>
    <p:sldId id="287" r:id="rId13"/>
    <p:sldId id="279" r:id="rId14"/>
    <p:sldId id="280" r:id="rId15"/>
    <p:sldId id="281" r:id="rId16"/>
    <p:sldId id="282" r:id="rId17"/>
    <p:sldId id="275" r:id="rId18"/>
    <p:sldId id="277" r:id="rId19"/>
    <p:sldId id="289" r:id="rId20"/>
    <p:sldId id="283" r:id="rId21"/>
    <p:sldId id="284" r:id="rId22"/>
    <p:sldId id="285" r:id="rId23"/>
    <p:sldId id="286" r:id="rId24"/>
    <p:sldId id="288" r:id="rId25"/>
    <p:sldId id="313" r:id="rId26"/>
    <p:sldId id="314" r:id="rId27"/>
    <p:sldId id="315" r:id="rId28"/>
    <p:sldId id="261" r:id="rId29"/>
    <p:sldId id="259" r:id="rId30"/>
    <p:sldId id="311" r:id="rId31"/>
    <p:sldId id="262" r:id="rId32"/>
    <p:sldId id="312" r:id="rId33"/>
    <p:sldId id="263" r:id="rId34"/>
    <p:sldId id="269" r:id="rId35"/>
    <p:sldId id="266" r:id="rId36"/>
    <p:sldId id="267" r:id="rId37"/>
    <p:sldId id="268" r:id="rId38"/>
    <p:sldId id="338" r:id="rId39"/>
    <p:sldId id="309" r:id="rId40"/>
    <p:sldId id="310" r:id="rId41"/>
    <p:sldId id="329" r:id="rId42"/>
    <p:sldId id="326" r:id="rId43"/>
    <p:sldId id="319" r:id="rId44"/>
    <p:sldId id="325" r:id="rId45"/>
    <p:sldId id="320" r:id="rId46"/>
    <p:sldId id="307" r:id="rId47"/>
    <p:sldId id="336" r:id="rId48"/>
    <p:sldId id="321" r:id="rId49"/>
    <p:sldId id="328" r:id="rId50"/>
    <p:sldId id="308" r:id="rId51"/>
    <p:sldId id="322" r:id="rId52"/>
    <p:sldId id="324" r:id="rId53"/>
    <p:sldId id="323" r:id="rId54"/>
    <p:sldId id="330" r:id="rId55"/>
    <p:sldId id="331" r:id="rId56"/>
    <p:sldId id="332" r:id="rId57"/>
    <p:sldId id="333" r:id="rId58"/>
    <p:sldId id="335" r:id="rId59"/>
    <p:sldId id="318" r:id="rId60"/>
    <p:sldId id="306" r:id="rId61"/>
    <p:sldId id="316" r:id="rId62"/>
    <p:sldId id="303" r:id="rId63"/>
    <p:sldId id="305" r:id="rId64"/>
    <p:sldId id="317" r:id="rId65"/>
    <p:sldId id="300" r:id="rId66"/>
    <p:sldId id="301" r:id="rId67"/>
    <p:sldId id="337" r:id="rId68"/>
    <p:sldId id="327" r:id="rId69"/>
    <p:sldId id="271"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392"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0B6E9B-96A9-4B6B-85C2-A4393C94744D}" type="datetimeFigureOut">
              <a:rPr lang="en-US" smtClean="0"/>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4DDC4-4188-4290-9288-D421D92BEDCE}" type="slidenum">
              <a:rPr lang="en-US" smtClean="0"/>
              <a:t>‹#›</a:t>
            </a:fld>
            <a:endParaRPr lang="en-US"/>
          </a:p>
        </p:txBody>
      </p:sp>
    </p:spTree>
    <p:extLst>
      <p:ext uri="{BB962C8B-B14F-4D97-AF65-F5344CB8AC3E}">
        <p14:creationId xmlns:p14="http://schemas.microsoft.com/office/powerpoint/2010/main" val="867899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0B6E9B-96A9-4B6B-85C2-A4393C94744D}" type="datetimeFigureOut">
              <a:rPr lang="en-US" smtClean="0"/>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4DDC4-4188-4290-9288-D421D92BEDCE}" type="slidenum">
              <a:rPr lang="en-US" smtClean="0"/>
              <a:t>‹#›</a:t>
            </a:fld>
            <a:endParaRPr lang="en-US"/>
          </a:p>
        </p:txBody>
      </p:sp>
    </p:spTree>
    <p:extLst>
      <p:ext uri="{BB962C8B-B14F-4D97-AF65-F5344CB8AC3E}">
        <p14:creationId xmlns:p14="http://schemas.microsoft.com/office/powerpoint/2010/main" val="1711945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0B6E9B-96A9-4B6B-85C2-A4393C94744D}" type="datetimeFigureOut">
              <a:rPr lang="en-US" smtClean="0"/>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4DDC4-4188-4290-9288-D421D92BEDCE}" type="slidenum">
              <a:rPr lang="en-US" smtClean="0"/>
              <a:t>‹#›</a:t>
            </a:fld>
            <a:endParaRPr lang="en-US"/>
          </a:p>
        </p:txBody>
      </p:sp>
    </p:spTree>
    <p:extLst>
      <p:ext uri="{BB962C8B-B14F-4D97-AF65-F5344CB8AC3E}">
        <p14:creationId xmlns:p14="http://schemas.microsoft.com/office/powerpoint/2010/main" val="4151211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0B6E9B-96A9-4B6B-85C2-A4393C94744D}" type="datetimeFigureOut">
              <a:rPr lang="en-US" smtClean="0"/>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4DDC4-4188-4290-9288-D421D92BEDCE}" type="slidenum">
              <a:rPr lang="en-US" smtClean="0"/>
              <a:t>‹#›</a:t>
            </a:fld>
            <a:endParaRPr lang="en-US"/>
          </a:p>
        </p:txBody>
      </p:sp>
    </p:spTree>
    <p:extLst>
      <p:ext uri="{BB962C8B-B14F-4D97-AF65-F5344CB8AC3E}">
        <p14:creationId xmlns:p14="http://schemas.microsoft.com/office/powerpoint/2010/main" val="1580657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0B6E9B-96A9-4B6B-85C2-A4393C94744D}" type="datetimeFigureOut">
              <a:rPr lang="en-US" smtClean="0"/>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4DDC4-4188-4290-9288-D421D92BEDCE}" type="slidenum">
              <a:rPr lang="en-US" smtClean="0"/>
              <a:t>‹#›</a:t>
            </a:fld>
            <a:endParaRPr lang="en-US"/>
          </a:p>
        </p:txBody>
      </p:sp>
    </p:spTree>
    <p:extLst>
      <p:ext uri="{BB962C8B-B14F-4D97-AF65-F5344CB8AC3E}">
        <p14:creationId xmlns:p14="http://schemas.microsoft.com/office/powerpoint/2010/main" val="2415505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0B6E9B-96A9-4B6B-85C2-A4393C94744D}" type="datetimeFigureOut">
              <a:rPr lang="en-US" smtClean="0"/>
              <a:t>6/12/2018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24DDC4-4188-4290-9288-D421D92BEDCE}" type="slidenum">
              <a:rPr lang="en-US" smtClean="0"/>
              <a:t>‹#›</a:t>
            </a:fld>
            <a:endParaRPr lang="en-US"/>
          </a:p>
        </p:txBody>
      </p:sp>
    </p:spTree>
    <p:extLst>
      <p:ext uri="{BB962C8B-B14F-4D97-AF65-F5344CB8AC3E}">
        <p14:creationId xmlns:p14="http://schemas.microsoft.com/office/powerpoint/2010/main" val="1874317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0B6E9B-96A9-4B6B-85C2-A4393C94744D}" type="datetimeFigureOut">
              <a:rPr lang="en-US" smtClean="0"/>
              <a:t>6/12/2018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24DDC4-4188-4290-9288-D421D92BEDCE}" type="slidenum">
              <a:rPr lang="en-US" smtClean="0"/>
              <a:t>‹#›</a:t>
            </a:fld>
            <a:endParaRPr lang="en-US"/>
          </a:p>
        </p:txBody>
      </p:sp>
    </p:spTree>
    <p:extLst>
      <p:ext uri="{BB962C8B-B14F-4D97-AF65-F5344CB8AC3E}">
        <p14:creationId xmlns:p14="http://schemas.microsoft.com/office/powerpoint/2010/main" val="1708719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0B6E9B-96A9-4B6B-85C2-A4393C94744D}" type="datetimeFigureOut">
              <a:rPr lang="en-US" smtClean="0"/>
              <a:t>6/12/2018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24DDC4-4188-4290-9288-D421D92BEDCE}" type="slidenum">
              <a:rPr lang="en-US" smtClean="0"/>
              <a:t>‹#›</a:t>
            </a:fld>
            <a:endParaRPr lang="en-US"/>
          </a:p>
        </p:txBody>
      </p:sp>
    </p:spTree>
    <p:extLst>
      <p:ext uri="{BB962C8B-B14F-4D97-AF65-F5344CB8AC3E}">
        <p14:creationId xmlns:p14="http://schemas.microsoft.com/office/powerpoint/2010/main" val="1356082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0B6E9B-96A9-4B6B-85C2-A4393C94744D}" type="datetimeFigureOut">
              <a:rPr lang="en-US" smtClean="0"/>
              <a:t>6/12/2018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24DDC4-4188-4290-9288-D421D92BEDCE}" type="slidenum">
              <a:rPr lang="en-US" smtClean="0"/>
              <a:t>‹#›</a:t>
            </a:fld>
            <a:endParaRPr lang="en-US"/>
          </a:p>
        </p:txBody>
      </p:sp>
    </p:spTree>
    <p:extLst>
      <p:ext uri="{BB962C8B-B14F-4D97-AF65-F5344CB8AC3E}">
        <p14:creationId xmlns:p14="http://schemas.microsoft.com/office/powerpoint/2010/main" val="188234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0B6E9B-96A9-4B6B-85C2-A4393C94744D}" type="datetimeFigureOut">
              <a:rPr lang="en-US" smtClean="0"/>
              <a:t>6/12/2018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24DDC4-4188-4290-9288-D421D92BEDCE}" type="slidenum">
              <a:rPr lang="en-US" smtClean="0"/>
              <a:t>‹#›</a:t>
            </a:fld>
            <a:endParaRPr lang="en-US"/>
          </a:p>
        </p:txBody>
      </p:sp>
    </p:spTree>
    <p:extLst>
      <p:ext uri="{BB962C8B-B14F-4D97-AF65-F5344CB8AC3E}">
        <p14:creationId xmlns:p14="http://schemas.microsoft.com/office/powerpoint/2010/main" val="13913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0B6E9B-96A9-4B6B-85C2-A4393C94744D}" type="datetimeFigureOut">
              <a:rPr lang="en-US" smtClean="0"/>
              <a:t>6/12/2018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24DDC4-4188-4290-9288-D421D92BEDCE}" type="slidenum">
              <a:rPr lang="en-US" smtClean="0"/>
              <a:t>‹#›</a:t>
            </a:fld>
            <a:endParaRPr lang="en-US"/>
          </a:p>
        </p:txBody>
      </p:sp>
    </p:spTree>
    <p:extLst>
      <p:ext uri="{BB962C8B-B14F-4D97-AF65-F5344CB8AC3E}">
        <p14:creationId xmlns:p14="http://schemas.microsoft.com/office/powerpoint/2010/main" val="4285818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0B6E9B-96A9-4B6B-85C2-A4393C94744D}" type="datetimeFigureOut">
              <a:rPr lang="en-US" smtClean="0"/>
              <a:t>6/12/2018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4DDC4-4188-4290-9288-D421D92BEDCE}" type="slidenum">
              <a:rPr lang="en-US" smtClean="0"/>
              <a:t>‹#›</a:t>
            </a:fld>
            <a:endParaRPr lang="en-US"/>
          </a:p>
        </p:txBody>
      </p:sp>
    </p:spTree>
    <p:extLst>
      <p:ext uri="{BB962C8B-B14F-4D97-AF65-F5344CB8AC3E}">
        <p14:creationId xmlns:p14="http://schemas.microsoft.com/office/powerpoint/2010/main" val="4232257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plantdiseasehandbook.tamu.edu/landscaping/trees/oak/" TargetMode="External"/><Relationship Id="rId2" Type="http://schemas.openxmlformats.org/officeDocument/2006/relationships/hyperlink" Target="http://texastreeplanting.tamu.edu/" TargetMode="External"/><Relationship Id="rId1" Type="http://schemas.openxmlformats.org/officeDocument/2006/relationships/slideLayout" Target="../slideLayouts/slideLayout2.xml"/><Relationship Id="rId5" Type="http://schemas.openxmlformats.org/officeDocument/2006/relationships/hyperlink" Target="https://www.treehelp.com/" TargetMode="External"/><Relationship Id="rId4" Type="http://schemas.openxmlformats.org/officeDocument/2006/relationships/hyperlink" Target="http://texastreeid.tamu.edu/"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Tree Answers</a:t>
            </a:r>
            <a:endParaRPr lang="en-US" dirty="0"/>
          </a:p>
        </p:txBody>
      </p:sp>
      <p:sp>
        <p:nvSpPr>
          <p:cNvPr id="3" name="Subtitle 2"/>
          <p:cNvSpPr>
            <a:spLocks noGrp="1"/>
          </p:cNvSpPr>
          <p:nvPr>
            <p:ph type="subTitle" idx="1"/>
          </p:nvPr>
        </p:nvSpPr>
        <p:spPr/>
        <p:txBody>
          <a:bodyPr/>
          <a:lstStyle/>
          <a:p>
            <a:r>
              <a:rPr lang="en-US" dirty="0" smtClean="0"/>
              <a:t>Marty Morgan, Cooke County Extension Agent for Agriculture</a:t>
            </a:r>
            <a:endParaRPr lang="en-US" dirty="0"/>
          </a:p>
        </p:txBody>
      </p:sp>
    </p:spTree>
    <p:extLst>
      <p:ext uri="{BB962C8B-B14F-4D97-AF65-F5344CB8AC3E}">
        <p14:creationId xmlns:p14="http://schemas.microsoft.com/office/powerpoint/2010/main" val="1050384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p:txBody>
          <a:bodyPr/>
          <a:lstStyle/>
          <a:p>
            <a:endParaRPr lang="en-US" dirty="0" smtClean="0"/>
          </a:p>
          <a:p>
            <a:endParaRPr lang="en-US" dirty="0"/>
          </a:p>
          <a:p>
            <a:pPr marL="0" indent="0" algn="ctr">
              <a:buNone/>
            </a:pPr>
            <a:r>
              <a:rPr lang="en-US" sz="7200" dirty="0" smtClean="0"/>
              <a:t>Shade Trees that do     well in North Texas</a:t>
            </a:r>
            <a:endParaRPr lang="en-US" sz="72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496" y="192051"/>
            <a:ext cx="2989104" cy="2855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7291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Mexican White Oak-The Dream Tree</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1" y="1467389"/>
            <a:ext cx="5334000" cy="534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923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Texas Ash</a:t>
            </a:r>
          </a:p>
        </p:txBody>
      </p:sp>
      <p:graphicFrame>
        <p:nvGraphicFramePr>
          <p:cNvPr id="4" name="Content Placeholder 3"/>
          <p:cNvGraphicFramePr>
            <a:graphicFrameLocks noGrp="1"/>
          </p:cNvGraphicFramePr>
          <p:nvPr>
            <p:ph idx="1"/>
          </p:nvPr>
        </p:nvGraphicFramePr>
        <p:xfrm>
          <a:off x="2189914" y="1600200"/>
          <a:ext cx="4764171" cy="4525962"/>
        </p:xfrm>
        <a:graphic>
          <a:graphicData uri="http://schemas.openxmlformats.org/drawingml/2006/table">
            <a:tbl>
              <a:tblPr/>
              <a:tblGrid>
                <a:gridCol w="721844"/>
                <a:gridCol w="3464852"/>
                <a:gridCol w="577475"/>
              </a:tblGrid>
              <a:tr h="285850">
                <a:tc>
                  <a:txBody>
                    <a:bodyPr/>
                    <a:lstStyle/>
                    <a:p>
                      <a:endParaRPr lang="en-US" sz="1400"/>
                    </a:p>
                  </a:txBody>
                  <a:tcPr marL="71463" marR="71463" marT="35731" marB="35731" anchor="ctr">
                    <a:lnL>
                      <a:noFill/>
                    </a:lnL>
                    <a:lnR>
                      <a:noFill/>
                    </a:lnR>
                    <a:lnT>
                      <a:noFill/>
                    </a:lnT>
                    <a:lnB>
                      <a:noFill/>
                    </a:lnB>
                  </a:tcPr>
                </a:tc>
                <a:tc>
                  <a:txBody>
                    <a:bodyPr/>
                    <a:lstStyle/>
                    <a:p>
                      <a:endParaRPr lang="en-US" sz="1400"/>
                    </a:p>
                  </a:txBody>
                  <a:tcPr marL="71463" marR="71463" marT="35731" marB="35731">
                    <a:lnL>
                      <a:noFill/>
                    </a:lnL>
                  </a:tcPr>
                </a:tc>
                <a:tc>
                  <a:txBody>
                    <a:bodyPr/>
                    <a:lstStyle/>
                    <a:p>
                      <a:endParaRPr lang="en-US" sz="1400"/>
                    </a:p>
                  </a:txBody>
                  <a:tcPr marL="71463" marR="71463" marT="35731" marB="35731"/>
                </a:tc>
              </a:tr>
              <a:tr h="3573128">
                <a:tc>
                  <a:txBody>
                    <a:bodyPr/>
                    <a:lstStyle/>
                    <a:p>
                      <a:pPr algn="l"/>
                      <a:r>
                        <a:rPr lang="en-US" sz="1400">
                          <a:solidFill>
                            <a:srgbClr val="2B4326"/>
                          </a:solidFill>
                          <a:effectLst/>
                          <a:latin typeface="Verdana"/>
                        </a:rPr>
                        <a:t> </a:t>
                      </a:r>
                    </a:p>
                  </a:txBody>
                  <a:tcPr marL="0" marR="0" marT="0" marB="0" anchor="ctr">
                    <a:lnL>
                      <a:noFill/>
                    </a:lnL>
                    <a:lnR>
                      <a:noFill/>
                    </a:lnR>
                    <a:lnT>
                      <a:noFill/>
                    </a:lnT>
                    <a:lnB>
                      <a:noFill/>
                    </a:lnB>
                  </a:tcPr>
                </a:tc>
                <a:tc>
                  <a:txBody>
                    <a:bodyPr/>
                    <a:lstStyle/>
                    <a:p>
                      <a:pPr algn="l"/>
                      <a:endParaRPr lang="en-US" sz="1400">
                        <a:solidFill>
                          <a:srgbClr val="2B4326"/>
                        </a:solidFill>
                        <a:effectLst/>
                        <a:latin typeface="Verdana"/>
                      </a:endParaRPr>
                    </a:p>
                  </a:txBody>
                  <a:tcPr marL="0" marR="0" marT="0" marB="0" anchor="ctr">
                    <a:lnL>
                      <a:noFill/>
                    </a:lnL>
                    <a:lnR>
                      <a:noFill/>
                    </a:lnR>
                    <a:lnB>
                      <a:noFill/>
                    </a:lnB>
                  </a:tcPr>
                </a:tc>
                <a:tc>
                  <a:txBody>
                    <a:bodyPr/>
                    <a:lstStyle/>
                    <a:p>
                      <a:pPr algn="l"/>
                      <a:r>
                        <a:rPr lang="en-US" sz="1400">
                          <a:solidFill>
                            <a:srgbClr val="2B4326"/>
                          </a:solidFill>
                          <a:effectLst/>
                          <a:latin typeface="Verdana"/>
                        </a:rPr>
                        <a:t> </a:t>
                      </a:r>
                    </a:p>
                  </a:txBody>
                  <a:tcPr marL="0" marR="0" marT="0" marB="0" anchor="ctr">
                    <a:lnL>
                      <a:noFill/>
                    </a:lnL>
                    <a:lnR>
                      <a:noFill/>
                    </a:lnR>
                    <a:lnB>
                      <a:noFill/>
                    </a:lnB>
                  </a:tcPr>
                </a:tc>
              </a:tr>
              <a:tr h="666984">
                <a:tc>
                  <a:txBody>
                    <a:bodyPr/>
                    <a:lstStyle/>
                    <a:p>
                      <a:pPr algn="l"/>
                      <a:r>
                        <a:rPr lang="en-US" sz="1400" b="1" i="0">
                          <a:solidFill>
                            <a:srgbClr val="004A00"/>
                          </a:solidFill>
                          <a:effectLst/>
                          <a:latin typeface="Verdana"/>
                        </a:rPr>
                        <a:t>Common Name:</a:t>
                      </a:r>
                    </a:p>
                  </a:txBody>
                  <a:tcPr marL="11910" marR="11910" marT="11910" marB="11910" anchor="ctr">
                    <a:lnL>
                      <a:noFill/>
                    </a:lnL>
                    <a:lnR>
                      <a:noFill/>
                    </a:lnR>
                    <a:lnT>
                      <a:noFill/>
                    </a:lnT>
                    <a:lnB>
                      <a:noFill/>
                    </a:lnB>
                  </a:tcPr>
                </a:tc>
                <a:tc>
                  <a:txBody>
                    <a:bodyPr/>
                    <a:lstStyle/>
                    <a:p>
                      <a:pPr algn="l"/>
                      <a:r>
                        <a:rPr lang="en-US" sz="1400" b="0" i="0">
                          <a:solidFill>
                            <a:srgbClr val="000000"/>
                          </a:solidFill>
                          <a:effectLst/>
                          <a:latin typeface="Verdana"/>
                        </a:rPr>
                        <a:t>Texas Ash</a:t>
                      </a:r>
                      <a:endParaRPr lang="en-US" sz="1400">
                        <a:solidFill>
                          <a:srgbClr val="2B4326"/>
                        </a:solidFill>
                        <a:effectLst/>
                        <a:latin typeface="Verdana"/>
                      </a:endParaRPr>
                    </a:p>
                  </a:txBody>
                  <a:tcPr marL="11910" marR="11910" marT="11910" marB="11910" anchor="ctr">
                    <a:lnL>
                      <a:noFill/>
                    </a:lnL>
                    <a:lnR>
                      <a:noFill/>
                    </a:lnR>
                    <a:lnT>
                      <a:noFill/>
                    </a:lnT>
                    <a:lnB>
                      <a:noFill/>
                    </a:lnB>
                  </a:tcPr>
                </a:tc>
                <a:tc>
                  <a:txBody>
                    <a:bodyPr/>
                    <a:lstStyle/>
                    <a:p>
                      <a:endParaRPr lang="en-US" sz="1400" dirty="0"/>
                    </a:p>
                  </a:txBody>
                  <a:tcPr marL="71463" marR="71463" marT="35731" marB="35731">
                    <a:lnL>
                      <a:noFill/>
                    </a:lnL>
                    <a:lnT>
                      <a:noFill/>
                    </a:lnT>
                  </a:tcPr>
                </a:tc>
              </a:tr>
            </a:tbl>
          </a:graphicData>
        </a:graphic>
      </p:graphicFrame>
      <p:pic>
        <p:nvPicPr>
          <p:cNvPr id="16385" name="Picture 1" descr="Texas 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5723"/>
            <a:ext cx="6934199" cy="693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458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Red Oak</a:t>
            </a:r>
            <a:endParaRPr lang="en-US" dirty="0"/>
          </a:p>
        </p:txBody>
      </p:sp>
      <p:graphicFrame>
        <p:nvGraphicFramePr>
          <p:cNvPr id="4" name="Content Placeholder 3"/>
          <p:cNvGraphicFramePr>
            <a:graphicFrameLocks noGrp="1"/>
          </p:cNvGraphicFramePr>
          <p:nvPr>
            <p:ph idx="1"/>
          </p:nvPr>
        </p:nvGraphicFramePr>
        <p:xfrm>
          <a:off x="3355343" y="1600199"/>
          <a:ext cx="2433314" cy="4525966"/>
        </p:xfrm>
        <a:graphic>
          <a:graphicData uri="http://schemas.openxmlformats.org/drawingml/2006/table">
            <a:tbl>
              <a:tblPr/>
              <a:tblGrid>
                <a:gridCol w="1158721"/>
                <a:gridCol w="1274593"/>
              </a:tblGrid>
              <a:tr h="145999">
                <a:tc>
                  <a:txBody>
                    <a:bodyPr/>
                    <a:lstStyle/>
                    <a:p>
                      <a:endParaRPr lang="en-US" sz="700"/>
                    </a:p>
                  </a:txBody>
                  <a:tcPr marL="36500" marR="36500" marT="18250" marB="18250" anchor="ctr">
                    <a:lnL>
                      <a:noFill/>
                    </a:lnL>
                    <a:lnR>
                      <a:noFill/>
                    </a:lnR>
                    <a:lnT>
                      <a:noFill/>
                    </a:lnT>
                    <a:lnB>
                      <a:noFill/>
                    </a:lnB>
                  </a:tcPr>
                </a:tc>
                <a:tc>
                  <a:txBody>
                    <a:bodyPr/>
                    <a:lstStyle/>
                    <a:p>
                      <a:endParaRPr lang="en-US" sz="700"/>
                    </a:p>
                  </a:txBody>
                  <a:tcPr marL="36500" marR="36500" marT="18250" marB="18250">
                    <a:lnL>
                      <a:noFill/>
                    </a:lnL>
                  </a:tcPr>
                </a:tc>
              </a:tr>
              <a:tr h="1824985">
                <a:tc>
                  <a:txBody>
                    <a:bodyPr/>
                    <a:lstStyle/>
                    <a:p>
                      <a:pPr algn="l"/>
                      <a:r>
                        <a:rPr lang="en-US" sz="700">
                          <a:solidFill>
                            <a:srgbClr val="2B4326"/>
                          </a:solidFill>
                          <a:effectLst/>
                          <a:latin typeface="Verdana"/>
                        </a:rPr>
                        <a:t/>
                      </a:r>
                      <a:br>
                        <a:rPr lang="en-US" sz="700">
                          <a:solidFill>
                            <a:srgbClr val="2B4326"/>
                          </a:solidFill>
                          <a:effectLst/>
                          <a:latin typeface="Verdana"/>
                        </a:rPr>
                      </a:br>
                      <a:endParaRPr lang="en-US" sz="700">
                        <a:solidFill>
                          <a:srgbClr val="2B4326"/>
                        </a:solidFill>
                        <a:effectLst/>
                        <a:latin typeface="Verdana"/>
                      </a:endParaRPr>
                    </a:p>
                  </a:txBody>
                  <a:tcPr marL="0" marR="0" marT="0" marB="0" anchor="ctr">
                    <a:lnL>
                      <a:noFill/>
                    </a:lnL>
                    <a:lnR>
                      <a:noFill/>
                    </a:lnR>
                    <a:lnT>
                      <a:noFill/>
                    </a:lnT>
                    <a:lnB>
                      <a:noFill/>
                    </a:lnB>
                  </a:tcPr>
                </a:tc>
                <a:tc>
                  <a:txBody>
                    <a:bodyPr/>
                    <a:lstStyle/>
                    <a:p>
                      <a:pPr algn="l"/>
                      <a:r>
                        <a:rPr lang="en-US" sz="700">
                          <a:solidFill>
                            <a:srgbClr val="2B4326"/>
                          </a:solidFill>
                          <a:effectLst/>
                          <a:latin typeface="Verdana"/>
                        </a:rPr>
                        <a:t> </a:t>
                      </a:r>
                    </a:p>
                  </a:txBody>
                  <a:tcPr marL="0" marR="0" marT="0" marB="0" anchor="ctr">
                    <a:lnL>
                      <a:noFill/>
                    </a:lnL>
                    <a:lnR>
                      <a:noFill/>
                    </a:lnR>
                    <a:lnB>
                      <a:noFill/>
                    </a:lnB>
                  </a:tcPr>
                </a:tc>
              </a:tr>
              <a:tr h="231165">
                <a:tc>
                  <a:txBody>
                    <a:bodyPr/>
                    <a:lstStyle/>
                    <a:p>
                      <a:pPr algn="l"/>
                      <a:r>
                        <a:rPr lang="en-US" sz="700" b="1" i="0">
                          <a:solidFill>
                            <a:srgbClr val="004A00"/>
                          </a:solidFill>
                          <a:effectLst/>
                          <a:latin typeface="Verdana"/>
                        </a:rPr>
                        <a:t>Common Name:</a:t>
                      </a:r>
                    </a:p>
                  </a:txBody>
                  <a:tcPr marL="6083" marR="6083" marT="6083" marB="6083" anchor="ctr">
                    <a:lnL>
                      <a:noFill/>
                    </a:lnL>
                    <a:lnR>
                      <a:noFill/>
                    </a:lnR>
                    <a:lnT>
                      <a:noFill/>
                    </a:lnT>
                    <a:lnB>
                      <a:noFill/>
                    </a:lnB>
                  </a:tcPr>
                </a:tc>
                <a:tc>
                  <a:txBody>
                    <a:bodyPr/>
                    <a:lstStyle/>
                    <a:p>
                      <a:pPr algn="l"/>
                      <a:r>
                        <a:rPr lang="en-US" sz="700" b="0" i="0">
                          <a:solidFill>
                            <a:srgbClr val="000000"/>
                          </a:solidFill>
                          <a:effectLst/>
                          <a:latin typeface="Verdana"/>
                        </a:rPr>
                        <a:t>Texas Red Oak (Spanish Oak)</a:t>
                      </a:r>
                      <a:endParaRPr lang="en-US" sz="700">
                        <a:solidFill>
                          <a:srgbClr val="2B4326"/>
                        </a:solidFill>
                        <a:effectLst/>
                        <a:latin typeface="Verdana"/>
                      </a:endParaRPr>
                    </a:p>
                  </a:txBody>
                  <a:tcPr marL="6083" marR="6083" marT="6083" marB="6083" anchor="ctr">
                    <a:lnL>
                      <a:noFill/>
                    </a:lnL>
                    <a:lnR>
                      <a:noFill/>
                    </a:lnR>
                    <a:lnT>
                      <a:noFill/>
                    </a:lnT>
                    <a:lnB>
                      <a:noFill/>
                    </a:lnB>
                  </a:tcPr>
                </a:tc>
              </a:tr>
              <a:tr h="121666">
                <a:tc>
                  <a:txBody>
                    <a:bodyPr/>
                    <a:lstStyle/>
                    <a:p>
                      <a:pPr algn="l"/>
                      <a:r>
                        <a:rPr lang="en-US" sz="700" b="1" i="0">
                          <a:solidFill>
                            <a:srgbClr val="004A00"/>
                          </a:solidFill>
                          <a:effectLst/>
                          <a:latin typeface="Verdana"/>
                        </a:rPr>
                        <a:t>Latin Name:</a:t>
                      </a:r>
                    </a:p>
                  </a:txBody>
                  <a:tcPr marL="6083" marR="6083" marT="6083" marB="6083" anchor="ctr">
                    <a:lnL>
                      <a:noFill/>
                    </a:lnL>
                    <a:lnR>
                      <a:noFill/>
                    </a:lnR>
                    <a:lnT>
                      <a:noFill/>
                    </a:lnT>
                    <a:lnB>
                      <a:noFill/>
                    </a:lnB>
                  </a:tcPr>
                </a:tc>
                <a:tc>
                  <a:txBody>
                    <a:bodyPr/>
                    <a:lstStyle/>
                    <a:p>
                      <a:pPr algn="l"/>
                      <a:r>
                        <a:rPr lang="en-US" sz="700" b="0" i="1">
                          <a:solidFill>
                            <a:srgbClr val="000000"/>
                          </a:solidFill>
                          <a:effectLst/>
                          <a:latin typeface="Verdana"/>
                        </a:rPr>
                        <a:t>Quercus buckleyi</a:t>
                      </a:r>
                      <a:endParaRPr lang="en-US" sz="700">
                        <a:solidFill>
                          <a:srgbClr val="2B4326"/>
                        </a:solidFill>
                        <a:effectLst/>
                        <a:latin typeface="Verdana"/>
                      </a:endParaRPr>
                    </a:p>
                  </a:txBody>
                  <a:tcPr marL="6083" marR="6083" marT="6083" marB="6083" anchor="ctr">
                    <a:lnL>
                      <a:noFill/>
                    </a:lnL>
                    <a:lnR>
                      <a:noFill/>
                    </a:lnR>
                    <a:lnT>
                      <a:noFill/>
                    </a:lnT>
                    <a:lnB>
                      <a:noFill/>
                    </a:lnB>
                  </a:tcPr>
                </a:tc>
              </a:tr>
              <a:tr h="121666">
                <a:tc>
                  <a:txBody>
                    <a:bodyPr/>
                    <a:lstStyle/>
                    <a:p>
                      <a:pPr algn="l"/>
                      <a:r>
                        <a:rPr lang="en-US" sz="700" b="1" i="0">
                          <a:solidFill>
                            <a:srgbClr val="004A00"/>
                          </a:solidFill>
                          <a:effectLst/>
                          <a:latin typeface="Verdana"/>
                        </a:rPr>
                        <a:t>Tree Size:</a:t>
                      </a:r>
                    </a:p>
                  </a:txBody>
                  <a:tcPr marL="6083" marR="6083" marT="6083" marB="6083" anchor="ctr">
                    <a:lnL>
                      <a:noFill/>
                    </a:lnL>
                    <a:lnR>
                      <a:noFill/>
                    </a:lnR>
                    <a:lnT>
                      <a:noFill/>
                    </a:lnT>
                    <a:lnB>
                      <a:noFill/>
                    </a:lnB>
                  </a:tcPr>
                </a:tc>
                <a:tc>
                  <a:txBody>
                    <a:bodyPr/>
                    <a:lstStyle/>
                    <a:p>
                      <a:pPr algn="l"/>
                      <a:r>
                        <a:rPr lang="en-US" sz="700" b="0" i="0">
                          <a:solidFill>
                            <a:srgbClr val="000000"/>
                          </a:solidFill>
                          <a:effectLst/>
                          <a:latin typeface="Verdana"/>
                        </a:rPr>
                        <a:t>Medium</a:t>
                      </a:r>
                      <a:endParaRPr lang="en-US" sz="700">
                        <a:solidFill>
                          <a:srgbClr val="2B4326"/>
                        </a:solidFill>
                        <a:effectLst/>
                        <a:latin typeface="Verdana"/>
                      </a:endParaRPr>
                    </a:p>
                  </a:txBody>
                  <a:tcPr marL="6083" marR="6083" marT="6083" marB="6083" anchor="ctr">
                    <a:lnL>
                      <a:noFill/>
                    </a:lnL>
                    <a:lnR>
                      <a:noFill/>
                    </a:lnR>
                    <a:lnT>
                      <a:noFill/>
                    </a:lnT>
                    <a:lnB>
                      <a:noFill/>
                    </a:lnB>
                  </a:tcPr>
                </a:tc>
              </a:tr>
              <a:tr h="121666">
                <a:tc>
                  <a:txBody>
                    <a:bodyPr/>
                    <a:lstStyle/>
                    <a:p>
                      <a:pPr algn="l"/>
                      <a:r>
                        <a:rPr lang="en-US" sz="700" b="1" i="0">
                          <a:solidFill>
                            <a:srgbClr val="004A00"/>
                          </a:solidFill>
                          <a:effectLst/>
                          <a:latin typeface="Verdana"/>
                        </a:rPr>
                        <a:t>Leaf Type:</a:t>
                      </a:r>
                    </a:p>
                  </a:txBody>
                  <a:tcPr marL="6083" marR="6083" marT="6083" marB="6083" anchor="ctr">
                    <a:lnL>
                      <a:noFill/>
                    </a:lnL>
                    <a:lnR>
                      <a:noFill/>
                    </a:lnR>
                    <a:lnT>
                      <a:noFill/>
                    </a:lnT>
                    <a:lnB>
                      <a:noFill/>
                    </a:lnB>
                  </a:tcPr>
                </a:tc>
                <a:tc>
                  <a:txBody>
                    <a:bodyPr/>
                    <a:lstStyle/>
                    <a:p>
                      <a:pPr algn="l"/>
                      <a:r>
                        <a:rPr lang="en-US" sz="700" b="0" i="0">
                          <a:solidFill>
                            <a:srgbClr val="000000"/>
                          </a:solidFill>
                          <a:effectLst/>
                          <a:latin typeface="Verdana"/>
                        </a:rPr>
                        <a:t>Deciduous</a:t>
                      </a:r>
                      <a:endParaRPr lang="en-US" sz="700">
                        <a:solidFill>
                          <a:srgbClr val="2B4326"/>
                        </a:solidFill>
                        <a:effectLst/>
                        <a:latin typeface="Verdana"/>
                      </a:endParaRPr>
                    </a:p>
                  </a:txBody>
                  <a:tcPr marL="6083" marR="6083" marT="6083" marB="6083" anchor="ctr">
                    <a:lnL>
                      <a:noFill/>
                    </a:lnL>
                    <a:lnR>
                      <a:noFill/>
                    </a:lnR>
                    <a:lnT>
                      <a:noFill/>
                    </a:lnT>
                    <a:lnB>
                      <a:noFill/>
                    </a:lnB>
                  </a:tcPr>
                </a:tc>
              </a:tr>
              <a:tr h="121666">
                <a:tc>
                  <a:txBody>
                    <a:bodyPr/>
                    <a:lstStyle/>
                    <a:p>
                      <a:pPr algn="l"/>
                      <a:r>
                        <a:rPr lang="en-US" sz="700" b="1" i="0">
                          <a:solidFill>
                            <a:srgbClr val="004A00"/>
                          </a:solidFill>
                          <a:effectLst/>
                          <a:latin typeface="Verdana"/>
                        </a:rPr>
                        <a:t>Growth Rate:</a:t>
                      </a:r>
                    </a:p>
                  </a:txBody>
                  <a:tcPr marL="6083" marR="6083" marT="6083" marB="6083" anchor="ctr">
                    <a:lnL>
                      <a:noFill/>
                    </a:lnL>
                    <a:lnR>
                      <a:noFill/>
                    </a:lnR>
                    <a:lnT>
                      <a:noFill/>
                    </a:lnT>
                    <a:lnB>
                      <a:noFill/>
                    </a:lnB>
                  </a:tcPr>
                </a:tc>
                <a:tc>
                  <a:txBody>
                    <a:bodyPr/>
                    <a:lstStyle/>
                    <a:p>
                      <a:pPr algn="l"/>
                      <a:r>
                        <a:rPr lang="en-US" sz="700" b="0" i="0">
                          <a:solidFill>
                            <a:srgbClr val="000000"/>
                          </a:solidFill>
                          <a:effectLst/>
                          <a:latin typeface="Verdana"/>
                        </a:rPr>
                        <a:t>Moderate</a:t>
                      </a:r>
                      <a:endParaRPr lang="en-US" sz="700">
                        <a:solidFill>
                          <a:srgbClr val="2B4326"/>
                        </a:solidFill>
                        <a:effectLst/>
                        <a:latin typeface="Verdana"/>
                      </a:endParaRPr>
                    </a:p>
                  </a:txBody>
                  <a:tcPr marL="6083" marR="6083" marT="6083" marB="6083" anchor="ctr">
                    <a:lnL>
                      <a:noFill/>
                    </a:lnL>
                    <a:lnR>
                      <a:noFill/>
                    </a:lnR>
                    <a:lnT>
                      <a:noFill/>
                    </a:lnT>
                    <a:lnB>
                      <a:noFill/>
                    </a:lnB>
                  </a:tcPr>
                </a:tc>
              </a:tr>
              <a:tr h="121666">
                <a:tc>
                  <a:txBody>
                    <a:bodyPr/>
                    <a:lstStyle/>
                    <a:p>
                      <a:pPr algn="l"/>
                      <a:r>
                        <a:rPr lang="en-US" sz="700" b="1" i="0">
                          <a:solidFill>
                            <a:srgbClr val="004A00"/>
                          </a:solidFill>
                          <a:effectLst/>
                          <a:latin typeface="Verdana"/>
                        </a:rPr>
                        <a:t>Water Needs:</a:t>
                      </a:r>
                    </a:p>
                  </a:txBody>
                  <a:tcPr marL="6083" marR="6083" marT="6083" marB="6083" anchor="ctr">
                    <a:lnL>
                      <a:noFill/>
                    </a:lnL>
                    <a:lnR>
                      <a:noFill/>
                    </a:lnR>
                    <a:lnT>
                      <a:noFill/>
                    </a:lnT>
                    <a:lnB>
                      <a:noFill/>
                    </a:lnB>
                  </a:tcPr>
                </a:tc>
                <a:tc>
                  <a:txBody>
                    <a:bodyPr/>
                    <a:lstStyle/>
                    <a:p>
                      <a:pPr algn="l"/>
                      <a:r>
                        <a:rPr lang="en-US" sz="700" b="0" i="0">
                          <a:solidFill>
                            <a:srgbClr val="000000"/>
                          </a:solidFill>
                          <a:effectLst/>
                          <a:latin typeface="Verdana"/>
                        </a:rPr>
                        <a:t>Dry</a:t>
                      </a:r>
                      <a:endParaRPr lang="en-US" sz="700">
                        <a:solidFill>
                          <a:srgbClr val="2B4326"/>
                        </a:solidFill>
                        <a:effectLst/>
                        <a:latin typeface="Verdana"/>
                      </a:endParaRPr>
                    </a:p>
                  </a:txBody>
                  <a:tcPr marL="6083" marR="6083" marT="6083" marB="6083" anchor="ctr">
                    <a:lnL>
                      <a:noFill/>
                    </a:lnL>
                    <a:lnR>
                      <a:noFill/>
                    </a:lnR>
                    <a:lnT>
                      <a:noFill/>
                    </a:lnT>
                    <a:lnB>
                      <a:noFill/>
                    </a:lnB>
                  </a:tcPr>
                </a:tc>
              </a:tr>
              <a:tr h="231165">
                <a:tc>
                  <a:txBody>
                    <a:bodyPr/>
                    <a:lstStyle/>
                    <a:p>
                      <a:pPr algn="l"/>
                      <a:r>
                        <a:rPr lang="en-US" sz="700" b="1" i="0">
                          <a:solidFill>
                            <a:srgbClr val="004A00"/>
                          </a:solidFill>
                          <a:effectLst/>
                          <a:latin typeface="Verdana"/>
                        </a:rPr>
                        <a:t>Tolerances:</a:t>
                      </a:r>
                    </a:p>
                  </a:txBody>
                  <a:tcPr marL="6083" marR="6083" marT="6083" marB="6083" anchor="ctr">
                    <a:lnL>
                      <a:noFill/>
                    </a:lnL>
                    <a:lnR>
                      <a:noFill/>
                    </a:lnR>
                    <a:lnT>
                      <a:noFill/>
                    </a:lnT>
                    <a:lnB>
                      <a:noFill/>
                    </a:lnB>
                  </a:tcPr>
                </a:tc>
                <a:tc>
                  <a:txBody>
                    <a:bodyPr/>
                    <a:lstStyle/>
                    <a:p>
                      <a:pPr algn="l"/>
                      <a:r>
                        <a:rPr lang="en-US" sz="700" b="0" i="0">
                          <a:solidFill>
                            <a:srgbClr val="000000"/>
                          </a:solidFill>
                          <a:effectLst/>
                          <a:latin typeface="Verdana"/>
                        </a:rPr>
                        <a:t>Drought, alkaline soils (pH &gt; 7.5)</a:t>
                      </a:r>
                      <a:endParaRPr lang="en-US" sz="700">
                        <a:solidFill>
                          <a:srgbClr val="2B4326"/>
                        </a:solidFill>
                        <a:effectLst/>
                        <a:latin typeface="Verdana"/>
                      </a:endParaRPr>
                    </a:p>
                  </a:txBody>
                  <a:tcPr marL="6083" marR="6083" marT="6083" marB="6083" anchor="ctr">
                    <a:lnL>
                      <a:noFill/>
                    </a:lnL>
                    <a:lnR>
                      <a:noFill/>
                    </a:lnR>
                    <a:lnT>
                      <a:noFill/>
                    </a:lnT>
                    <a:lnB>
                      <a:noFill/>
                    </a:lnB>
                  </a:tcPr>
                </a:tc>
              </a:tr>
              <a:tr h="340664">
                <a:tc>
                  <a:txBody>
                    <a:bodyPr/>
                    <a:lstStyle/>
                    <a:p>
                      <a:pPr algn="l"/>
                      <a:r>
                        <a:rPr lang="en-US" sz="700" b="1" i="0">
                          <a:solidFill>
                            <a:srgbClr val="004A00"/>
                          </a:solidFill>
                          <a:effectLst/>
                          <a:latin typeface="Verdana"/>
                        </a:rPr>
                        <a:t>Attributes:</a:t>
                      </a:r>
                    </a:p>
                  </a:txBody>
                  <a:tcPr marL="6083" marR="6083" marT="6083" marB="6083" anchor="ctr">
                    <a:lnL>
                      <a:noFill/>
                    </a:lnL>
                    <a:lnR>
                      <a:noFill/>
                    </a:lnR>
                    <a:lnT>
                      <a:noFill/>
                    </a:lnT>
                    <a:lnB>
                      <a:noFill/>
                    </a:lnB>
                  </a:tcPr>
                </a:tc>
                <a:tc>
                  <a:txBody>
                    <a:bodyPr/>
                    <a:lstStyle/>
                    <a:p>
                      <a:pPr algn="l"/>
                      <a:r>
                        <a:rPr lang="en-US" sz="700" b="0" i="0">
                          <a:solidFill>
                            <a:srgbClr val="000000"/>
                          </a:solidFill>
                          <a:effectLst/>
                          <a:latin typeface="Verdana"/>
                        </a:rPr>
                        <a:t>Texas native, reliable fall color, seeds or fruit eaten by wildlife</a:t>
                      </a:r>
                      <a:endParaRPr lang="en-US" sz="700">
                        <a:solidFill>
                          <a:srgbClr val="2B4326"/>
                        </a:solidFill>
                        <a:effectLst/>
                        <a:latin typeface="Verdana"/>
                      </a:endParaRPr>
                    </a:p>
                  </a:txBody>
                  <a:tcPr marL="6083" marR="6083" marT="6083" marB="6083" anchor="ctr">
                    <a:lnL>
                      <a:noFill/>
                    </a:lnL>
                    <a:lnR>
                      <a:noFill/>
                    </a:lnR>
                    <a:lnT>
                      <a:noFill/>
                    </a:lnT>
                    <a:lnB>
                      <a:noFill/>
                    </a:lnB>
                  </a:tcPr>
                </a:tc>
              </a:tr>
              <a:tr h="340664">
                <a:tc>
                  <a:txBody>
                    <a:bodyPr/>
                    <a:lstStyle/>
                    <a:p>
                      <a:pPr algn="l"/>
                      <a:r>
                        <a:rPr lang="en-US" sz="700" b="1" i="0">
                          <a:solidFill>
                            <a:srgbClr val="004A00"/>
                          </a:solidFill>
                          <a:effectLst/>
                          <a:latin typeface="Verdana"/>
                        </a:rPr>
                        <a:t>Features:</a:t>
                      </a:r>
                    </a:p>
                  </a:txBody>
                  <a:tcPr marL="6083" marR="6083" marT="6083" marB="6083" anchor="ctr">
                    <a:lnL>
                      <a:noFill/>
                    </a:lnL>
                    <a:lnR>
                      <a:noFill/>
                    </a:lnR>
                    <a:lnT>
                      <a:noFill/>
                    </a:lnT>
                    <a:lnB>
                      <a:noFill/>
                    </a:lnB>
                  </a:tcPr>
                </a:tc>
                <a:tc>
                  <a:txBody>
                    <a:bodyPr/>
                    <a:lstStyle/>
                    <a:p>
                      <a:pPr algn="l"/>
                      <a:r>
                        <a:rPr lang="en-US" sz="700" b="0" i="0">
                          <a:solidFill>
                            <a:srgbClr val="000000"/>
                          </a:solidFill>
                          <a:effectLst/>
                          <a:latin typeface="Verdana"/>
                        </a:rPr>
                        <a:t>Bark has interesting texture; Fall color is brilliant red.</a:t>
                      </a:r>
                      <a:endParaRPr lang="en-US" sz="700">
                        <a:solidFill>
                          <a:srgbClr val="2B4326"/>
                        </a:solidFill>
                        <a:effectLst/>
                        <a:latin typeface="Verdana"/>
                      </a:endParaRPr>
                    </a:p>
                  </a:txBody>
                  <a:tcPr marL="6083" marR="6083" marT="6083" marB="6083" anchor="ctr">
                    <a:lnL>
                      <a:noFill/>
                    </a:lnL>
                    <a:lnR>
                      <a:noFill/>
                    </a:lnR>
                    <a:lnT>
                      <a:noFill/>
                    </a:lnT>
                    <a:lnB>
                      <a:noFill/>
                    </a:lnB>
                  </a:tcPr>
                </a:tc>
              </a:tr>
              <a:tr h="340664">
                <a:tc>
                  <a:txBody>
                    <a:bodyPr/>
                    <a:lstStyle/>
                    <a:p>
                      <a:pPr algn="l"/>
                      <a:r>
                        <a:rPr lang="en-US" sz="700" b="1" i="0">
                          <a:solidFill>
                            <a:srgbClr val="004A00"/>
                          </a:solidFill>
                          <a:effectLst/>
                          <a:latin typeface="Verdana"/>
                        </a:rPr>
                        <a:t>Comments:</a:t>
                      </a:r>
                    </a:p>
                  </a:txBody>
                  <a:tcPr marL="6083" marR="6083" marT="6083" marB="6083" anchor="ctr">
                    <a:lnL>
                      <a:noFill/>
                    </a:lnL>
                    <a:lnR>
                      <a:noFill/>
                    </a:lnR>
                    <a:lnT>
                      <a:noFill/>
                    </a:lnT>
                    <a:lnB>
                      <a:noFill/>
                    </a:lnB>
                  </a:tcPr>
                </a:tc>
                <a:tc>
                  <a:txBody>
                    <a:bodyPr/>
                    <a:lstStyle/>
                    <a:p>
                      <a:pPr algn="l"/>
                      <a:r>
                        <a:rPr lang="en-US" sz="700" b="0" i="0">
                          <a:solidFill>
                            <a:srgbClr val="000000"/>
                          </a:solidFill>
                          <a:effectLst/>
                          <a:latin typeface="Verdana"/>
                        </a:rPr>
                        <a:t>Several "red oaks" available; Also referred to as Q. texana.</a:t>
                      </a:r>
                      <a:endParaRPr lang="en-US" sz="700">
                        <a:solidFill>
                          <a:srgbClr val="2B4326"/>
                        </a:solidFill>
                        <a:effectLst/>
                        <a:latin typeface="Verdana"/>
                      </a:endParaRPr>
                    </a:p>
                  </a:txBody>
                  <a:tcPr marL="6083" marR="6083" marT="6083" marB="6083" anchor="ctr">
                    <a:lnL>
                      <a:noFill/>
                    </a:lnL>
                    <a:lnR>
                      <a:noFill/>
                    </a:lnR>
                    <a:lnT>
                      <a:noFill/>
                    </a:lnT>
                    <a:lnB>
                      <a:noFill/>
                    </a:lnB>
                  </a:tcPr>
                </a:tc>
              </a:tr>
              <a:tr h="340664">
                <a:tc>
                  <a:txBody>
                    <a:bodyPr/>
                    <a:lstStyle/>
                    <a:p>
                      <a:pPr algn="l"/>
                      <a:r>
                        <a:rPr lang="en-US" sz="700" b="1" i="0">
                          <a:solidFill>
                            <a:srgbClr val="004A00"/>
                          </a:solidFill>
                          <a:effectLst/>
                          <a:latin typeface="Verdana"/>
                        </a:rPr>
                        <a:t>Problems:</a:t>
                      </a:r>
                    </a:p>
                  </a:txBody>
                  <a:tcPr marL="6083" marR="6083" marT="6083" marB="6083" anchor="ctr">
                    <a:lnL>
                      <a:noFill/>
                    </a:lnL>
                    <a:lnR>
                      <a:noFill/>
                    </a:lnR>
                    <a:lnT>
                      <a:noFill/>
                    </a:lnT>
                    <a:lnB>
                      <a:noFill/>
                    </a:lnB>
                  </a:tcPr>
                </a:tc>
                <a:tc>
                  <a:txBody>
                    <a:bodyPr/>
                    <a:lstStyle/>
                    <a:p>
                      <a:pPr algn="l"/>
                      <a:r>
                        <a:rPr lang="en-US" sz="700" b="0" i="0">
                          <a:solidFill>
                            <a:srgbClr val="000000"/>
                          </a:solidFill>
                          <a:effectLst/>
                          <a:latin typeface="Verdana"/>
                        </a:rPr>
                        <a:t>Oak wilt is a serious disease problem for this species.</a:t>
                      </a:r>
                      <a:endParaRPr lang="en-US" sz="700">
                        <a:solidFill>
                          <a:srgbClr val="2B4326"/>
                        </a:solidFill>
                        <a:effectLst/>
                        <a:latin typeface="Verdana"/>
                      </a:endParaRPr>
                    </a:p>
                  </a:txBody>
                  <a:tcPr marL="6083" marR="6083" marT="6083" marB="6083" anchor="ctr">
                    <a:lnL>
                      <a:noFill/>
                    </a:lnL>
                    <a:lnR>
                      <a:noFill/>
                    </a:lnR>
                    <a:lnT>
                      <a:noFill/>
                    </a:lnT>
                    <a:lnB>
                      <a:noFill/>
                    </a:lnB>
                  </a:tcPr>
                </a:tc>
              </a:tr>
              <a:tr h="121666">
                <a:tc>
                  <a:txBody>
                    <a:bodyPr/>
                    <a:lstStyle/>
                    <a:p>
                      <a:pPr algn="l"/>
                      <a:r>
                        <a:rPr lang="en-US" sz="700" b="1" i="0">
                          <a:solidFill>
                            <a:srgbClr val="004A00"/>
                          </a:solidFill>
                          <a:effectLst/>
                          <a:latin typeface="Verdana"/>
                        </a:rPr>
                        <a:t>Firewise:</a:t>
                      </a:r>
                    </a:p>
                  </a:txBody>
                  <a:tcPr marL="6083" marR="6083" marT="6083" marB="6083" anchor="ctr">
                    <a:lnL>
                      <a:noFill/>
                    </a:lnL>
                    <a:lnR>
                      <a:noFill/>
                    </a:lnR>
                    <a:lnT>
                      <a:noFill/>
                    </a:lnT>
                    <a:lnB>
                      <a:noFill/>
                    </a:lnB>
                  </a:tcPr>
                </a:tc>
                <a:tc>
                  <a:txBody>
                    <a:bodyPr/>
                    <a:lstStyle/>
                    <a:p>
                      <a:pPr algn="l"/>
                      <a:r>
                        <a:rPr lang="en-US" sz="700" b="0" i="0" dirty="0">
                          <a:solidFill>
                            <a:srgbClr val="000000"/>
                          </a:solidFill>
                          <a:effectLst/>
                          <a:latin typeface="Verdana"/>
                        </a:rPr>
                        <a:t>Yes</a:t>
                      </a:r>
                      <a:endParaRPr lang="en-US" sz="700" dirty="0">
                        <a:solidFill>
                          <a:srgbClr val="2B4326"/>
                        </a:solidFill>
                        <a:effectLst/>
                        <a:latin typeface="Verdana"/>
                      </a:endParaRPr>
                    </a:p>
                  </a:txBody>
                  <a:tcPr marL="6083" marR="6083" marT="6083" marB="6083" anchor="ctr">
                    <a:lnL>
                      <a:noFill/>
                    </a:lnL>
                    <a:lnR>
                      <a:noFill/>
                    </a:lnR>
                    <a:lnT>
                      <a:noFill/>
                    </a:lnT>
                    <a:lnB>
                      <a:noFill/>
                    </a:lnB>
                  </a:tcPr>
                </a:tc>
              </a:tr>
            </a:tbl>
          </a:graphicData>
        </a:graphic>
      </p:graphicFrame>
      <p:pic>
        <p:nvPicPr>
          <p:cNvPr id="8193" name="Picture 1" descr="Texas Red Oak (Spanish O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
            <a:ext cx="6381750" cy="638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956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Shumard</a:t>
            </a:r>
            <a:r>
              <a:rPr lang="en-US" dirty="0"/>
              <a:t> Oak</a:t>
            </a:r>
          </a:p>
        </p:txBody>
      </p:sp>
      <p:graphicFrame>
        <p:nvGraphicFramePr>
          <p:cNvPr id="4" name="Content Placeholder 3"/>
          <p:cNvGraphicFramePr>
            <a:graphicFrameLocks noGrp="1"/>
          </p:cNvGraphicFramePr>
          <p:nvPr>
            <p:ph idx="1"/>
          </p:nvPr>
        </p:nvGraphicFramePr>
        <p:xfrm>
          <a:off x="1554691" y="1600200"/>
          <a:ext cx="6034617" cy="4525963"/>
        </p:xfrm>
        <a:graphic>
          <a:graphicData uri="http://schemas.openxmlformats.org/drawingml/2006/table">
            <a:tbl>
              <a:tblPr/>
              <a:tblGrid>
                <a:gridCol w="5172529"/>
                <a:gridCol w="862088"/>
              </a:tblGrid>
              <a:tr h="4525963">
                <a:tc>
                  <a:txBody>
                    <a:bodyPr/>
                    <a:lstStyle/>
                    <a:p>
                      <a:pPr algn="l"/>
                      <a:r>
                        <a:rPr lang="en-US" sz="1800">
                          <a:solidFill>
                            <a:srgbClr val="2B4326"/>
                          </a:solidFill>
                          <a:effectLst/>
                          <a:latin typeface="Verdana"/>
                        </a:rPr>
                        <a:t/>
                      </a:r>
                      <a:br>
                        <a:rPr lang="en-US" sz="1800">
                          <a:solidFill>
                            <a:srgbClr val="2B4326"/>
                          </a:solidFill>
                          <a:effectLst/>
                          <a:latin typeface="Verdana"/>
                        </a:rPr>
                      </a:br>
                      <a:endParaRPr lang="en-US" sz="1800">
                        <a:solidFill>
                          <a:srgbClr val="2B4326"/>
                        </a:solidFill>
                        <a:effectLst/>
                        <a:latin typeface="Verdana"/>
                      </a:endParaRPr>
                    </a:p>
                  </a:txBody>
                  <a:tcPr marL="0" marR="0" marT="0" marB="0" anchor="ctr">
                    <a:lnL>
                      <a:noFill/>
                    </a:lnL>
                    <a:lnR>
                      <a:noFill/>
                    </a:lnR>
                    <a:lnT>
                      <a:noFill/>
                    </a:lnT>
                    <a:lnB>
                      <a:noFill/>
                    </a:lnB>
                  </a:tcPr>
                </a:tc>
                <a:tc>
                  <a:txBody>
                    <a:bodyPr/>
                    <a:lstStyle/>
                    <a:p>
                      <a:pPr algn="l"/>
                      <a:r>
                        <a:rPr lang="en-US" sz="1800">
                          <a:solidFill>
                            <a:srgbClr val="2B4326"/>
                          </a:solidFill>
                          <a:effectLst/>
                          <a:latin typeface="Verdana"/>
                        </a:rPr>
                        <a:t> </a:t>
                      </a:r>
                    </a:p>
                  </a:txBody>
                  <a:tcPr marL="0" marR="0" marT="0" marB="0" anchor="ctr">
                    <a:lnL>
                      <a:noFill/>
                    </a:lnL>
                    <a:lnR>
                      <a:noFill/>
                    </a:lnR>
                    <a:lnT>
                      <a:noFill/>
                    </a:lnT>
                    <a:lnB>
                      <a:noFill/>
                    </a:lnB>
                  </a:tcPr>
                </a:tc>
              </a:tr>
            </a:tbl>
          </a:graphicData>
        </a:graphic>
      </p:graphicFrame>
      <p:graphicFrame>
        <p:nvGraphicFramePr>
          <p:cNvPr id="5" name="Table 4"/>
          <p:cNvGraphicFramePr>
            <a:graphicFrameLocks noGrp="1"/>
          </p:cNvGraphicFramePr>
          <p:nvPr/>
        </p:nvGraphicFramePr>
        <p:xfrm>
          <a:off x="2297646" y="1600200"/>
          <a:ext cx="4548707" cy="4525962"/>
        </p:xfrm>
        <a:graphic>
          <a:graphicData uri="http://schemas.openxmlformats.org/drawingml/2006/table">
            <a:tbl>
              <a:tblPr/>
              <a:tblGrid>
                <a:gridCol w="724317"/>
                <a:gridCol w="3824390"/>
              </a:tblGrid>
              <a:tr h="636819">
                <a:tc>
                  <a:txBody>
                    <a:bodyPr/>
                    <a:lstStyle/>
                    <a:p>
                      <a:pPr algn="l"/>
                      <a:r>
                        <a:rPr lang="en-US" sz="1300" b="1" i="0">
                          <a:solidFill>
                            <a:srgbClr val="004A00"/>
                          </a:solidFill>
                          <a:effectLst/>
                          <a:latin typeface="Verdana"/>
                        </a:rPr>
                        <a:t>Common Name:</a:t>
                      </a:r>
                    </a:p>
                  </a:txBody>
                  <a:tcPr marL="11372" marR="11372" marT="11372" marB="11372" anchor="ctr">
                    <a:lnL>
                      <a:noFill/>
                    </a:lnL>
                    <a:lnR>
                      <a:noFill/>
                    </a:lnR>
                    <a:lnT>
                      <a:noFill/>
                    </a:lnT>
                    <a:lnB>
                      <a:noFill/>
                    </a:lnB>
                  </a:tcPr>
                </a:tc>
                <a:tc>
                  <a:txBody>
                    <a:bodyPr/>
                    <a:lstStyle/>
                    <a:p>
                      <a:pPr algn="l"/>
                      <a:r>
                        <a:rPr lang="en-US" sz="1300" b="0" i="0">
                          <a:solidFill>
                            <a:srgbClr val="000000"/>
                          </a:solidFill>
                          <a:effectLst/>
                          <a:latin typeface="Verdana"/>
                        </a:rPr>
                        <a:t>Shumard Oak</a:t>
                      </a:r>
                      <a:endParaRPr lang="en-US" sz="1300">
                        <a:solidFill>
                          <a:srgbClr val="2B4326"/>
                        </a:solidFill>
                        <a:effectLst/>
                        <a:latin typeface="Verdana"/>
                      </a:endParaRPr>
                    </a:p>
                  </a:txBody>
                  <a:tcPr marL="11372" marR="11372" marT="11372" marB="11372" anchor="ctr">
                    <a:lnL>
                      <a:noFill/>
                    </a:lnL>
                    <a:lnR>
                      <a:noFill/>
                    </a:lnR>
                    <a:lnT>
                      <a:noFill/>
                    </a:lnT>
                    <a:lnB>
                      <a:noFill/>
                    </a:lnB>
                  </a:tcPr>
                </a:tc>
              </a:tr>
              <a:tr h="432127">
                <a:tc>
                  <a:txBody>
                    <a:bodyPr/>
                    <a:lstStyle/>
                    <a:p>
                      <a:pPr algn="l"/>
                      <a:r>
                        <a:rPr lang="en-US" sz="1300" b="1" i="0">
                          <a:solidFill>
                            <a:srgbClr val="004A00"/>
                          </a:solidFill>
                          <a:effectLst/>
                          <a:latin typeface="Verdana"/>
                        </a:rPr>
                        <a:t>Latin Name:</a:t>
                      </a:r>
                    </a:p>
                  </a:txBody>
                  <a:tcPr marL="11372" marR="11372" marT="11372" marB="11372" anchor="ctr">
                    <a:lnL>
                      <a:noFill/>
                    </a:lnL>
                    <a:lnR>
                      <a:noFill/>
                    </a:lnR>
                    <a:lnT>
                      <a:noFill/>
                    </a:lnT>
                    <a:lnB>
                      <a:noFill/>
                    </a:lnB>
                  </a:tcPr>
                </a:tc>
                <a:tc>
                  <a:txBody>
                    <a:bodyPr/>
                    <a:lstStyle/>
                    <a:p>
                      <a:pPr algn="l"/>
                      <a:r>
                        <a:rPr lang="en-US" sz="1300" b="0" i="1">
                          <a:solidFill>
                            <a:srgbClr val="000000"/>
                          </a:solidFill>
                          <a:effectLst/>
                          <a:latin typeface="Verdana"/>
                        </a:rPr>
                        <a:t>Quercus shumardii</a:t>
                      </a:r>
                      <a:endParaRPr lang="en-US" sz="1300">
                        <a:solidFill>
                          <a:srgbClr val="2B4326"/>
                        </a:solidFill>
                        <a:effectLst/>
                        <a:latin typeface="Verdana"/>
                      </a:endParaRPr>
                    </a:p>
                  </a:txBody>
                  <a:tcPr marL="11372" marR="11372" marT="11372" marB="11372" anchor="ctr">
                    <a:lnL>
                      <a:noFill/>
                    </a:lnL>
                    <a:lnR>
                      <a:noFill/>
                    </a:lnR>
                    <a:lnT>
                      <a:noFill/>
                    </a:lnT>
                    <a:lnB>
                      <a:noFill/>
                    </a:lnB>
                  </a:tcPr>
                </a:tc>
              </a:tr>
              <a:tr h="432127">
                <a:tc>
                  <a:txBody>
                    <a:bodyPr/>
                    <a:lstStyle/>
                    <a:p>
                      <a:pPr algn="l"/>
                      <a:r>
                        <a:rPr lang="en-US" sz="1300" b="1" i="0">
                          <a:solidFill>
                            <a:srgbClr val="004A00"/>
                          </a:solidFill>
                          <a:effectLst/>
                          <a:latin typeface="Verdana"/>
                        </a:rPr>
                        <a:t>Tree Size:</a:t>
                      </a:r>
                    </a:p>
                  </a:txBody>
                  <a:tcPr marL="11372" marR="11372" marT="11372" marB="11372" anchor="ctr">
                    <a:lnL>
                      <a:noFill/>
                    </a:lnL>
                    <a:lnR>
                      <a:noFill/>
                    </a:lnR>
                    <a:lnT>
                      <a:noFill/>
                    </a:lnT>
                    <a:lnB>
                      <a:noFill/>
                    </a:lnB>
                  </a:tcPr>
                </a:tc>
                <a:tc>
                  <a:txBody>
                    <a:bodyPr/>
                    <a:lstStyle/>
                    <a:p>
                      <a:pPr algn="l"/>
                      <a:r>
                        <a:rPr lang="en-US" sz="1300" b="0" i="0">
                          <a:solidFill>
                            <a:srgbClr val="000000"/>
                          </a:solidFill>
                          <a:effectLst/>
                          <a:latin typeface="Verdana"/>
                        </a:rPr>
                        <a:t>Large</a:t>
                      </a:r>
                      <a:endParaRPr lang="en-US" sz="1300">
                        <a:solidFill>
                          <a:srgbClr val="2B4326"/>
                        </a:solidFill>
                        <a:effectLst/>
                        <a:latin typeface="Verdana"/>
                      </a:endParaRPr>
                    </a:p>
                  </a:txBody>
                  <a:tcPr marL="11372" marR="11372" marT="11372" marB="11372" anchor="ctr">
                    <a:lnL>
                      <a:noFill/>
                    </a:lnL>
                    <a:lnR>
                      <a:noFill/>
                    </a:lnR>
                    <a:lnT>
                      <a:noFill/>
                    </a:lnT>
                    <a:lnB>
                      <a:noFill/>
                    </a:lnB>
                  </a:tcPr>
                </a:tc>
              </a:tr>
              <a:tr h="432127">
                <a:tc>
                  <a:txBody>
                    <a:bodyPr/>
                    <a:lstStyle/>
                    <a:p>
                      <a:pPr algn="l"/>
                      <a:r>
                        <a:rPr lang="en-US" sz="1300" b="1" i="0">
                          <a:solidFill>
                            <a:srgbClr val="004A00"/>
                          </a:solidFill>
                          <a:effectLst/>
                          <a:latin typeface="Verdana"/>
                        </a:rPr>
                        <a:t>Leaf Type:</a:t>
                      </a:r>
                    </a:p>
                  </a:txBody>
                  <a:tcPr marL="11372" marR="11372" marT="11372" marB="11372" anchor="ctr">
                    <a:lnL>
                      <a:noFill/>
                    </a:lnL>
                    <a:lnR>
                      <a:noFill/>
                    </a:lnR>
                    <a:lnT>
                      <a:noFill/>
                    </a:lnT>
                    <a:lnB>
                      <a:noFill/>
                    </a:lnB>
                  </a:tcPr>
                </a:tc>
                <a:tc>
                  <a:txBody>
                    <a:bodyPr/>
                    <a:lstStyle/>
                    <a:p>
                      <a:pPr algn="l"/>
                      <a:r>
                        <a:rPr lang="en-US" sz="1300" b="0" i="0">
                          <a:solidFill>
                            <a:srgbClr val="000000"/>
                          </a:solidFill>
                          <a:effectLst/>
                          <a:latin typeface="Verdana"/>
                        </a:rPr>
                        <a:t>Deciduous</a:t>
                      </a:r>
                      <a:endParaRPr lang="en-US" sz="1300">
                        <a:solidFill>
                          <a:srgbClr val="2B4326"/>
                        </a:solidFill>
                        <a:effectLst/>
                        <a:latin typeface="Verdana"/>
                      </a:endParaRPr>
                    </a:p>
                  </a:txBody>
                  <a:tcPr marL="11372" marR="11372" marT="11372" marB="11372" anchor="ctr">
                    <a:lnL>
                      <a:noFill/>
                    </a:lnL>
                    <a:lnR>
                      <a:noFill/>
                    </a:lnR>
                    <a:lnT>
                      <a:noFill/>
                    </a:lnT>
                    <a:lnB>
                      <a:noFill/>
                    </a:lnB>
                  </a:tcPr>
                </a:tc>
              </a:tr>
              <a:tr h="432127">
                <a:tc>
                  <a:txBody>
                    <a:bodyPr/>
                    <a:lstStyle/>
                    <a:p>
                      <a:pPr algn="l"/>
                      <a:r>
                        <a:rPr lang="en-US" sz="1300" b="1" i="0">
                          <a:solidFill>
                            <a:srgbClr val="004A00"/>
                          </a:solidFill>
                          <a:effectLst/>
                          <a:latin typeface="Verdana"/>
                        </a:rPr>
                        <a:t>Growth Rate:</a:t>
                      </a:r>
                    </a:p>
                  </a:txBody>
                  <a:tcPr marL="11372" marR="11372" marT="11372" marB="11372" anchor="ctr">
                    <a:lnL>
                      <a:noFill/>
                    </a:lnL>
                    <a:lnR>
                      <a:noFill/>
                    </a:lnR>
                    <a:lnT>
                      <a:noFill/>
                    </a:lnT>
                    <a:lnB>
                      <a:noFill/>
                    </a:lnB>
                  </a:tcPr>
                </a:tc>
                <a:tc>
                  <a:txBody>
                    <a:bodyPr/>
                    <a:lstStyle/>
                    <a:p>
                      <a:pPr algn="l"/>
                      <a:r>
                        <a:rPr lang="en-US" sz="1300" b="0" i="0">
                          <a:solidFill>
                            <a:srgbClr val="000000"/>
                          </a:solidFill>
                          <a:effectLst/>
                          <a:latin typeface="Verdana"/>
                        </a:rPr>
                        <a:t>Rapid</a:t>
                      </a:r>
                      <a:endParaRPr lang="en-US" sz="1300">
                        <a:solidFill>
                          <a:srgbClr val="2B4326"/>
                        </a:solidFill>
                        <a:effectLst/>
                        <a:latin typeface="Verdana"/>
                      </a:endParaRPr>
                    </a:p>
                  </a:txBody>
                  <a:tcPr marL="11372" marR="11372" marT="11372" marB="11372" anchor="ctr">
                    <a:lnL>
                      <a:noFill/>
                    </a:lnL>
                    <a:lnR>
                      <a:noFill/>
                    </a:lnR>
                    <a:lnT>
                      <a:noFill/>
                    </a:lnT>
                    <a:lnB>
                      <a:noFill/>
                    </a:lnB>
                  </a:tcPr>
                </a:tc>
              </a:tr>
              <a:tr h="432127">
                <a:tc>
                  <a:txBody>
                    <a:bodyPr/>
                    <a:lstStyle/>
                    <a:p>
                      <a:pPr algn="l"/>
                      <a:r>
                        <a:rPr lang="en-US" sz="1300" b="1" i="0">
                          <a:solidFill>
                            <a:srgbClr val="004A00"/>
                          </a:solidFill>
                          <a:effectLst/>
                          <a:latin typeface="Verdana"/>
                        </a:rPr>
                        <a:t>Water Needs:</a:t>
                      </a:r>
                    </a:p>
                  </a:txBody>
                  <a:tcPr marL="11372" marR="11372" marT="11372" marB="11372" anchor="ctr">
                    <a:lnL>
                      <a:noFill/>
                    </a:lnL>
                    <a:lnR>
                      <a:noFill/>
                    </a:lnR>
                    <a:lnT>
                      <a:noFill/>
                    </a:lnT>
                    <a:lnB>
                      <a:noFill/>
                    </a:lnB>
                  </a:tcPr>
                </a:tc>
                <a:tc>
                  <a:txBody>
                    <a:bodyPr/>
                    <a:lstStyle/>
                    <a:p>
                      <a:pPr algn="l"/>
                      <a:r>
                        <a:rPr lang="en-US" sz="1300" b="0" i="0">
                          <a:solidFill>
                            <a:srgbClr val="000000"/>
                          </a:solidFill>
                          <a:effectLst/>
                          <a:latin typeface="Verdana"/>
                        </a:rPr>
                        <a:t>Moderate</a:t>
                      </a:r>
                      <a:endParaRPr lang="en-US" sz="1300">
                        <a:solidFill>
                          <a:srgbClr val="2B4326"/>
                        </a:solidFill>
                        <a:effectLst/>
                        <a:latin typeface="Verdana"/>
                      </a:endParaRPr>
                    </a:p>
                  </a:txBody>
                  <a:tcPr marL="11372" marR="11372" marT="11372" marB="11372" anchor="ctr">
                    <a:lnL>
                      <a:noFill/>
                    </a:lnL>
                    <a:lnR>
                      <a:noFill/>
                    </a:lnR>
                    <a:lnT>
                      <a:noFill/>
                    </a:lnT>
                    <a:lnB>
                      <a:noFill/>
                    </a:lnB>
                  </a:tcPr>
                </a:tc>
              </a:tr>
              <a:tr h="432127">
                <a:tc>
                  <a:txBody>
                    <a:bodyPr/>
                    <a:lstStyle/>
                    <a:p>
                      <a:pPr algn="l"/>
                      <a:r>
                        <a:rPr lang="en-US" sz="1300" b="1" i="0">
                          <a:solidFill>
                            <a:srgbClr val="004A00"/>
                          </a:solidFill>
                          <a:effectLst/>
                          <a:latin typeface="Verdana"/>
                        </a:rPr>
                        <a:t>Tolerances:</a:t>
                      </a:r>
                    </a:p>
                  </a:txBody>
                  <a:tcPr marL="11372" marR="11372" marT="11372" marB="11372" anchor="ctr">
                    <a:lnL>
                      <a:noFill/>
                    </a:lnL>
                    <a:lnR>
                      <a:noFill/>
                    </a:lnR>
                    <a:lnT>
                      <a:noFill/>
                    </a:lnT>
                    <a:lnB>
                      <a:noFill/>
                    </a:lnB>
                  </a:tcPr>
                </a:tc>
                <a:tc>
                  <a:txBody>
                    <a:bodyPr/>
                    <a:lstStyle/>
                    <a:p>
                      <a:pPr algn="l"/>
                      <a:r>
                        <a:rPr lang="en-US" sz="1300" b="0" i="0">
                          <a:solidFill>
                            <a:srgbClr val="000000"/>
                          </a:solidFill>
                          <a:effectLst/>
                          <a:latin typeface="Verdana"/>
                        </a:rPr>
                        <a:t>Drought, poorly drained sites, alkaline soils (pH &gt; 7.5)</a:t>
                      </a:r>
                      <a:endParaRPr lang="en-US" sz="1300">
                        <a:solidFill>
                          <a:srgbClr val="2B4326"/>
                        </a:solidFill>
                        <a:effectLst/>
                        <a:latin typeface="Verdana"/>
                      </a:endParaRPr>
                    </a:p>
                  </a:txBody>
                  <a:tcPr marL="11372" marR="11372" marT="11372" marB="11372" anchor="ctr">
                    <a:lnL>
                      <a:noFill/>
                    </a:lnL>
                    <a:lnR>
                      <a:noFill/>
                    </a:lnR>
                    <a:lnT>
                      <a:noFill/>
                    </a:lnT>
                    <a:lnB>
                      <a:noFill/>
                    </a:lnB>
                  </a:tcPr>
                </a:tc>
              </a:tr>
              <a:tr h="432127">
                <a:tc>
                  <a:txBody>
                    <a:bodyPr/>
                    <a:lstStyle/>
                    <a:p>
                      <a:pPr algn="l"/>
                      <a:r>
                        <a:rPr lang="en-US" sz="1300" b="1" i="0">
                          <a:solidFill>
                            <a:srgbClr val="004A00"/>
                          </a:solidFill>
                          <a:effectLst/>
                          <a:latin typeface="Verdana"/>
                        </a:rPr>
                        <a:t>Attributes:</a:t>
                      </a:r>
                    </a:p>
                  </a:txBody>
                  <a:tcPr marL="11372" marR="11372" marT="11372" marB="11372" anchor="ctr">
                    <a:lnL>
                      <a:noFill/>
                    </a:lnL>
                    <a:lnR>
                      <a:noFill/>
                    </a:lnR>
                    <a:lnT>
                      <a:noFill/>
                    </a:lnT>
                    <a:lnB>
                      <a:noFill/>
                    </a:lnB>
                  </a:tcPr>
                </a:tc>
                <a:tc>
                  <a:txBody>
                    <a:bodyPr/>
                    <a:lstStyle/>
                    <a:p>
                      <a:pPr algn="l"/>
                      <a:r>
                        <a:rPr lang="en-US" sz="1300" b="0" i="0">
                          <a:solidFill>
                            <a:srgbClr val="000000"/>
                          </a:solidFill>
                          <a:effectLst/>
                          <a:latin typeface="Verdana"/>
                        </a:rPr>
                        <a:t>Texas native, reliable fall color, seeds or fruit eaten by wildlife</a:t>
                      </a:r>
                      <a:endParaRPr lang="en-US" sz="1300">
                        <a:solidFill>
                          <a:srgbClr val="2B4326"/>
                        </a:solidFill>
                        <a:effectLst/>
                        <a:latin typeface="Verdana"/>
                      </a:endParaRPr>
                    </a:p>
                  </a:txBody>
                  <a:tcPr marL="11372" marR="11372" marT="11372" marB="11372" anchor="ctr">
                    <a:lnL>
                      <a:noFill/>
                    </a:lnL>
                    <a:lnR>
                      <a:noFill/>
                    </a:lnR>
                    <a:lnT>
                      <a:noFill/>
                    </a:lnT>
                    <a:lnB>
                      <a:noFill/>
                    </a:lnB>
                  </a:tcPr>
                </a:tc>
              </a:tr>
              <a:tr h="432127">
                <a:tc>
                  <a:txBody>
                    <a:bodyPr/>
                    <a:lstStyle/>
                    <a:p>
                      <a:pPr algn="l"/>
                      <a:r>
                        <a:rPr lang="en-US" sz="1300" b="1" i="0">
                          <a:solidFill>
                            <a:srgbClr val="004A00"/>
                          </a:solidFill>
                          <a:effectLst/>
                          <a:latin typeface="Verdana"/>
                        </a:rPr>
                        <a:t>Features:</a:t>
                      </a:r>
                    </a:p>
                  </a:txBody>
                  <a:tcPr marL="11372" marR="11372" marT="11372" marB="11372" anchor="ctr">
                    <a:lnL>
                      <a:noFill/>
                    </a:lnL>
                    <a:lnR>
                      <a:noFill/>
                    </a:lnR>
                    <a:lnT>
                      <a:noFill/>
                    </a:lnT>
                    <a:lnB>
                      <a:noFill/>
                    </a:lnB>
                  </a:tcPr>
                </a:tc>
                <a:tc>
                  <a:txBody>
                    <a:bodyPr/>
                    <a:lstStyle/>
                    <a:p>
                      <a:pPr algn="l"/>
                      <a:r>
                        <a:rPr lang="en-US" sz="1300" b="0" i="0">
                          <a:solidFill>
                            <a:srgbClr val="000000"/>
                          </a:solidFill>
                          <a:effectLst/>
                          <a:latin typeface="Verdana"/>
                        </a:rPr>
                        <a:t>Young trees have "candelabra" shape; fall color is orange to deep red.</a:t>
                      </a:r>
                      <a:endParaRPr lang="en-US" sz="1300">
                        <a:solidFill>
                          <a:srgbClr val="2B4326"/>
                        </a:solidFill>
                        <a:effectLst/>
                        <a:latin typeface="Verdana"/>
                      </a:endParaRPr>
                    </a:p>
                  </a:txBody>
                  <a:tcPr marL="11372" marR="11372" marT="11372" marB="11372" anchor="ctr">
                    <a:lnL>
                      <a:noFill/>
                    </a:lnL>
                    <a:lnR>
                      <a:noFill/>
                    </a:lnR>
                    <a:lnT>
                      <a:noFill/>
                    </a:lnT>
                    <a:lnB>
                      <a:noFill/>
                    </a:lnB>
                  </a:tcPr>
                </a:tc>
              </a:tr>
              <a:tr h="432127">
                <a:tc>
                  <a:txBody>
                    <a:bodyPr/>
                    <a:lstStyle/>
                    <a:p>
                      <a:pPr algn="l"/>
                      <a:r>
                        <a:rPr lang="en-US" sz="1300" b="1" i="0">
                          <a:solidFill>
                            <a:srgbClr val="004A00"/>
                          </a:solidFill>
                          <a:effectLst/>
                          <a:latin typeface="Verdana"/>
                        </a:rPr>
                        <a:t>Comments:</a:t>
                      </a:r>
                    </a:p>
                  </a:txBody>
                  <a:tcPr marL="11372" marR="11372" marT="11372" marB="11372" anchor="ctr">
                    <a:lnL>
                      <a:noFill/>
                    </a:lnL>
                    <a:lnR>
                      <a:noFill/>
                    </a:lnR>
                    <a:lnT>
                      <a:noFill/>
                    </a:lnT>
                    <a:lnB>
                      <a:noFill/>
                    </a:lnB>
                  </a:tcPr>
                </a:tc>
                <a:tc>
                  <a:txBody>
                    <a:bodyPr/>
                    <a:lstStyle/>
                    <a:p>
                      <a:pPr algn="l"/>
                      <a:r>
                        <a:rPr lang="en-US" sz="1300" b="0" i="0" dirty="0">
                          <a:solidFill>
                            <a:srgbClr val="000000"/>
                          </a:solidFill>
                          <a:effectLst/>
                          <a:latin typeface="Verdana"/>
                        </a:rPr>
                        <a:t>Widely available; </a:t>
                      </a:r>
                      <a:r>
                        <a:rPr lang="en-US" sz="1300" b="0" i="0" dirty="0" err="1">
                          <a:solidFill>
                            <a:srgbClr val="000000"/>
                          </a:solidFill>
                          <a:effectLst/>
                          <a:latin typeface="Verdana"/>
                        </a:rPr>
                        <a:t>prefe</a:t>
                      </a:r>
                      <a:endParaRPr lang="en-US" sz="1300" dirty="0">
                        <a:solidFill>
                          <a:srgbClr val="2B4326"/>
                        </a:solidFill>
                        <a:effectLst/>
                        <a:latin typeface="Verdana"/>
                      </a:endParaRPr>
                    </a:p>
                  </a:txBody>
                  <a:tcPr marL="11372" marR="11372" marT="11372" marB="11372" anchor="ctr">
                    <a:lnL>
                      <a:noFill/>
                    </a:lnL>
                    <a:lnR>
                      <a:noFill/>
                    </a:lnR>
                    <a:lnT>
                      <a:noFill/>
                    </a:lnT>
                    <a:lnB>
                      <a:noFill/>
                    </a:lnB>
                  </a:tcPr>
                </a:tc>
              </a:tr>
            </a:tbl>
          </a:graphicData>
        </a:graphic>
      </p:graphicFrame>
      <p:pic>
        <p:nvPicPr>
          <p:cNvPr id="9217" name="Picture 1" descr="Shumard O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113" y="77788"/>
            <a:ext cx="6770687" cy="677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174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 Oak (</a:t>
            </a:r>
            <a:r>
              <a:rPr lang="en-US" dirty="0" err="1"/>
              <a:t>Mossycup</a:t>
            </a:r>
            <a:r>
              <a:rPr lang="en-US" dirty="0"/>
              <a:t> Oak)</a:t>
            </a:r>
          </a:p>
        </p:txBody>
      </p:sp>
      <p:graphicFrame>
        <p:nvGraphicFramePr>
          <p:cNvPr id="4" name="Content Placeholder 3"/>
          <p:cNvGraphicFramePr>
            <a:graphicFrameLocks noGrp="1"/>
          </p:cNvGraphicFramePr>
          <p:nvPr>
            <p:ph idx="1"/>
          </p:nvPr>
        </p:nvGraphicFramePr>
        <p:xfrm>
          <a:off x="1554691" y="1600200"/>
          <a:ext cx="6034617" cy="4525963"/>
        </p:xfrm>
        <a:graphic>
          <a:graphicData uri="http://schemas.openxmlformats.org/drawingml/2006/table">
            <a:tbl>
              <a:tblPr/>
              <a:tblGrid>
                <a:gridCol w="5172529"/>
                <a:gridCol w="862088"/>
              </a:tblGrid>
              <a:tr h="4525963">
                <a:tc>
                  <a:txBody>
                    <a:bodyPr/>
                    <a:lstStyle/>
                    <a:p>
                      <a:pPr algn="l"/>
                      <a:r>
                        <a:rPr lang="en-US" sz="1800">
                          <a:solidFill>
                            <a:srgbClr val="2B4326"/>
                          </a:solidFill>
                          <a:effectLst/>
                          <a:latin typeface="Verdana"/>
                        </a:rPr>
                        <a:t/>
                      </a:r>
                      <a:br>
                        <a:rPr lang="en-US" sz="1800">
                          <a:solidFill>
                            <a:srgbClr val="2B4326"/>
                          </a:solidFill>
                          <a:effectLst/>
                          <a:latin typeface="Verdana"/>
                        </a:rPr>
                      </a:br>
                      <a:endParaRPr lang="en-US" sz="1800">
                        <a:solidFill>
                          <a:srgbClr val="2B4326"/>
                        </a:solidFill>
                        <a:effectLst/>
                        <a:latin typeface="Verdana"/>
                      </a:endParaRPr>
                    </a:p>
                  </a:txBody>
                  <a:tcPr marL="0" marR="0" marT="0" marB="0" anchor="ctr">
                    <a:lnL>
                      <a:noFill/>
                    </a:lnL>
                    <a:lnR>
                      <a:noFill/>
                    </a:lnR>
                    <a:lnT>
                      <a:noFill/>
                    </a:lnT>
                    <a:lnB>
                      <a:noFill/>
                    </a:lnB>
                  </a:tcPr>
                </a:tc>
                <a:tc>
                  <a:txBody>
                    <a:bodyPr/>
                    <a:lstStyle/>
                    <a:p>
                      <a:pPr algn="l"/>
                      <a:r>
                        <a:rPr lang="en-US" sz="1800">
                          <a:solidFill>
                            <a:srgbClr val="2B4326"/>
                          </a:solidFill>
                          <a:effectLst/>
                          <a:latin typeface="Verdana"/>
                        </a:rPr>
                        <a:t> </a:t>
                      </a:r>
                    </a:p>
                  </a:txBody>
                  <a:tcPr marL="0" marR="0" marT="0" marB="0" anchor="ctr">
                    <a:lnL>
                      <a:noFill/>
                    </a:lnL>
                    <a:lnR>
                      <a:noFill/>
                    </a:lnR>
                    <a:lnT>
                      <a:noFill/>
                    </a:lnT>
                    <a:lnB>
                      <a:noFill/>
                    </a:lnB>
                  </a:tcPr>
                </a:tc>
              </a:tr>
            </a:tbl>
          </a:graphicData>
        </a:graphic>
      </p:graphicFrame>
      <p:graphicFrame>
        <p:nvGraphicFramePr>
          <p:cNvPr id="5" name="Table 4"/>
          <p:cNvGraphicFramePr>
            <a:graphicFrameLocks noGrp="1"/>
          </p:cNvGraphicFramePr>
          <p:nvPr/>
        </p:nvGraphicFramePr>
        <p:xfrm>
          <a:off x="1524000" y="1988661"/>
          <a:ext cx="6096000" cy="3749040"/>
        </p:xfrm>
        <a:graphic>
          <a:graphicData uri="http://schemas.openxmlformats.org/drawingml/2006/table">
            <a:tbl>
              <a:tblPr/>
              <a:tblGrid>
                <a:gridCol w="970701"/>
                <a:gridCol w="5125299"/>
              </a:tblGrid>
              <a:tr h="129540">
                <a:tc>
                  <a:txBody>
                    <a:bodyPr/>
                    <a:lstStyle/>
                    <a:p>
                      <a:pPr algn="l"/>
                      <a:r>
                        <a:rPr lang="en-US" b="1" i="0">
                          <a:solidFill>
                            <a:srgbClr val="004A00"/>
                          </a:solidFill>
                          <a:effectLst/>
                          <a:latin typeface="Verdana"/>
                        </a:rPr>
                        <a:t>Common Name:</a:t>
                      </a:r>
                    </a:p>
                  </a:txBody>
                  <a:tcPr marL="15240" marR="15240" marT="15240" marB="15240" anchor="ctr">
                    <a:lnL>
                      <a:noFill/>
                    </a:lnL>
                    <a:lnR>
                      <a:noFill/>
                    </a:lnR>
                    <a:lnT>
                      <a:noFill/>
                    </a:lnT>
                    <a:lnB>
                      <a:noFill/>
                    </a:lnB>
                  </a:tcPr>
                </a:tc>
                <a:tc>
                  <a:txBody>
                    <a:bodyPr/>
                    <a:lstStyle/>
                    <a:p>
                      <a:pPr algn="l"/>
                      <a:r>
                        <a:rPr lang="en-US" b="0" i="0">
                          <a:solidFill>
                            <a:srgbClr val="000000"/>
                          </a:solidFill>
                          <a:effectLst/>
                          <a:latin typeface="Verdana"/>
                        </a:rPr>
                        <a:t>Bur Oak (Mossycup Oak)</a:t>
                      </a:r>
                      <a:endParaRPr lang="en-US">
                        <a:solidFill>
                          <a:srgbClr val="2B4326"/>
                        </a:solidFill>
                        <a:effectLst/>
                        <a:latin typeface="Verdana"/>
                      </a:endParaRPr>
                    </a:p>
                  </a:txBody>
                  <a:tcPr marL="15240" marR="15240" marT="15240" marB="15240" anchor="ctr">
                    <a:lnL>
                      <a:noFill/>
                    </a:lnL>
                    <a:lnR>
                      <a:noFill/>
                    </a:lnR>
                    <a:lnT>
                      <a:noFill/>
                    </a:lnT>
                    <a:lnB>
                      <a:noFill/>
                    </a:lnB>
                  </a:tcPr>
                </a:tc>
              </a:tr>
              <a:tr h="129540">
                <a:tc>
                  <a:txBody>
                    <a:bodyPr/>
                    <a:lstStyle/>
                    <a:p>
                      <a:pPr algn="l"/>
                      <a:r>
                        <a:rPr lang="en-US" b="1" i="0">
                          <a:solidFill>
                            <a:srgbClr val="004A00"/>
                          </a:solidFill>
                          <a:effectLst/>
                          <a:latin typeface="Verdana"/>
                        </a:rPr>
                        <a:t>Latin Name:</a:t>
                      </a:r>
                    </a:p>
                  </a:txBody>
                  <a:tcPr marL="15240" marR="15240" marT="15240" marB="15240" anchor="ctr">
                    <a:lnL>
                      <a:noFill/>
                    </a:lnL>
                    <a:lnR>
                      <a:noFill/>
                    </a:lnR>
                    <a:lnT>
                      <a:noFill/>
                    </a:lnT>
                    <a:lnB>
                      <a:noFill/>
                    </a:lnB>
                  </a:tcPr>
                </a:tc>
                <a:tc>
                  <a:txBody>
                    <a:bodyPr/>
                    <a:lstStyle/>
                    <a:p>
                      <a:pPr algn="l"/>
                      <a:r>
                        <a:rPr lang="en-US" b="0" i="1">
                          <a:solidFill>
                            <a:srgbClr val="000000"/>
                          </a:solidFill>
                          <a:effectLst/>
                          <a:latin typeface="Verdana"/>
                        </a:rPr>
                        <a:t>Quercus macrocarpa</a:t>
                      </a:r>
                      <a:endParaRPr lang="en-US">
                        <a:solidFill>
                          <a:srgbClr val="2B4326"/>
                        </a:solidFill>
                        <a:effectLst/>
                        <a:latin typeface="Verdana"/>
                      </a:endParaRPr>
                    </a:p>
                  </a:txBody>
                  <a:tcPr marL="15240" marR="15240" marT="15240" marB="15240" anchor="ctr">
                    <a:lnL>
                      <a:noFill/>
                    </a:lnL>
                    <a:lnR>
                      <a:noFill/>
                    </a:lnR>
                    <a:lnT>
                      <a:noFill/>
                    </a:lnT>
                    <a:lnB>
                      <a:noFill/>
                    </a:lnB>
                  </a:tcPr>
                </a:tc>
              </a:tr>
              <a:tr h="129540">
                <a:tc>
                  <a:txBody>
                    <a:bodyPr/>
                    <a:lstStyle/>
                    <a:p>
                      <a:pPr algn="l"/>
                      <a:r>
                        <a:rPr lang="en-US" b="1" i="0">
                          <a:solidFill>
                            <a:srgbClr val="004A00"/>
                          </a:solidFill>
                          <a:effectLst/>
                          <a:latin typeface="Verdana"/>
                        </a:rPr>
                        <a:t>Tree Size:</a:t>
                      </a:r>
                    </a:p>
                  </a:txBody>
                  <a:tcPr marL="15240" marR="15240" marT="15240" marB="15240" anchor="ctr">
                    <a:lnL>
                      <a:noFill/>
                    </a:lnL>
                    <a:lnR>
                      <a:noFill/>
                    </a:lnR>
                    <a:lnT>
                      <a:noFill/>
                    </a:lnT>
                    <a:lnB>
                      <a:noFill/>
                    </a:lnB>
                  </a:tcPr>
                </a:tc>
                <a:tc>
                  <a:txBody>
                    <a:bodyPr/>
                    <a:lstStyle/>
                    <a:p>
                      <a:pPr algn="l"/>
                      <a:r>
                        <a:rPr lang="en-US" b="0" i="0">
                          <a:solidFill>
                            <a:srgbClr val="000000"/>
                          </a:solidFill>
                          <a:effectLst/>
                          <a:latin typeface="Verdana"/>
                        </a:rPr>
                        <a:t>Large</a:t>
                      </a:r>
                      <a:endParaRPr lang="en-US">
                        <a:solidFill>
                          <a:srgbClr val="2B4326"/>
                        </a:solidFill>
                        <a:effectLst/>
                        <a:latin typeface="Verdana"/>
                      </a:endParaRPr>
                    </a:p>
                  </a:txBody>
                  <a:tcPr marL="15240" marR="15240" marT="15240" marB="15240" anchor="ctr">
                    <a:lnL>
                      <a:noFill/>
                    </a:lnL>
                    <a:lnR>
                      <a:noFill/>
                    </a:lnR>
                    <a:lnT>
                      <a:noFill/>
                    </a:lnT>
                    <a:lnB>
                      <a:noFill/>
                    </a:lnB>
                  </a:tcPr>
                </a:tc>
              </a:tr>
              <a:tr h="129540">
                <a:tc>
                  <a:txBody>
                    <a:bodyPr/>
                    <a:lstStyle/>
                    <a:p>
                      <a:pPr algn="l"/>
                      <a:r>
                        <a:rPr lang="en-US" b="1" i="0">
                          <a:solidFill>
                            <a:srgbClr val="004A00"/>
                          </a:solidFill>
                          <a:effectLst/>
                          <a:latin typeface="Verdana"/>
                        </a:rPr>
                        <a:t>Leaf Type:</a:t>
                      </a:r>
                    </a:p>
                  </a:txBody>
                  <a:tcPr marL="15240" marR="15240" marT="15240" marB="15240" anchor="ctr">
                    <a:lnL>
                      <a:noFill/>
                    </a:lnL>
                    <a:lnR>
                      <a:noFill/>
                    </a:lnR>
                    <a:lnT>
                      <a:noFill/>
                    </a:lnT>
                    <a:lnB>
                      <a:noFill/>
                    </a:lnB>
                  </a:tcPr>
                </a:tc>
                <a:tc>
                  <a:txBody>
                    <a:bodyPr/>
                    <a:lstStyle/>
                    <a:p>
                      <a:pPr algn="l"/>
                      <a:r>
                        <a:rPr lang="en-US" b="0" i="0">
                          <a:solidFill>
                            <a:srgbClr val="000000"/>
                          </a:solidFill>
                          <a:effectLst/>
                          <a:latin typeface="Verdana"/>
                        </a:rPr>
                        <a:t>Deciduous</a:t>
                      </a:r>
                      <a:endParaRPr lang="en-US">
                        <a:solidFill>
                          <a:srgbClr val="2B4326"/>
                        </a:solidFill>
                        <a:effectLst/>
                        <a:latin typeface="Verdana"/>
                      </a:endParaRPr>
                    </a:p>
                  </a:txBody>
                  <a:tcPr marL="15240" marR="15240" marT="15240" marB="15240" anchor="ctr">
                    <a:lnL>
                      <a:noFill/>
                    </a:lnL>
                    <a:lnR>
                      <a:noFill/>
                    </a:lnR>
                    <a:lnT>
                      <a:noFill/>
                    </a:lnT>
                    <a:lnB>
                      <a:noFill/>
                    </a:lnB>
                  </a:tcPr>
                </a:tc>
              </a:tr>
              <a:tr h="129540">
                <a:tc>
                  <a:txBody>
                    <a:bodyPr/>
                    <a:lstStyle/>
                    <a:p>
                      <a:pPr algn="l"/>
                      <a:r>
                        <a:rPr lang="en-US" b="1" i="0">
                          <a:solidFill>
                            <a:srgbClr val="004A00"/>
                          </a:solidFill>
                          <a:effectLst/>
                          <a:latin typeface="Verdana"/>
                        </a:rPr>
                        <a:t>Growth Rate:</a:t>
                      </a:r>
                    </a:p>
                  </a:txBody>
                  <a:tcPr marL="15240" marR="15240" marT="15240" marB="15240" anchor="ctr">
                    <a:lnL>
                      <a:noFill/>
                    </a:lnL>
                    <a:lnR>
                      <a:noFill/>
                    </a:lnR>
                    <a:lnT>
                      <a:noFill/>
                    </a:lnT>
                    <a:lnB>
                      <a:noFill/>
                    </a:lnB>
                  </a:tcPr>
                </a:tc>
                <a:tc>
                  <a:txBody>
                    <a:bodyPr/>
                    <a:lstStyle/>
                    <a:p>
                      <a:pPr algn="l"/>
                      <a:r>
                        <a:rPr lang="en-US" b="0" i="0">
                          <a:solidFill>
                            <a:srgbClr val="000000"/>
                          </a:solidFill>
                          <a:effectLst/>
                          <a:latin typeface="Verdana"/>
                        </a:rPr>
                        <a:t>Slow</a:t>
                      </a:r>
                      <a:endParaRPr lang="en-US">
                        <a:solidFill>
                          <a:srgbClr val="2B4326"/>
                        </a:solidFill>
                        <a:effectLst/>
                        <a:latin typeface="Verdana"/>
                      </a:endParaRPr>
                    </a:p>
                  </a:txBody>
                  <a:tcPr marL="15240" marR="15240" marT="15240" marB="15240" anchor="ctr">
                    <a:lnL>
                      <a:noFill/>
                    </a:lnL>
                    <a:lnR>
                      <a:noFill/>
                    </a:lnR>
                    <a:lnT>
                      <a:noFill/>
                    </a:lnT>
                    <a:lnB>
                      <a:noFill/>
                    </a:lnB>
                  </a:tcPr>
                </a:tc>
              </a:tr>
              <a:tr h="129540">
                <a:tc>
                  <a:txBody>
                    <a:bodyPr/>
                    <a:lstStyle/>
                    <a:p>
                      <a:pPr algn="l"/>
                      <a:r>
                        <a:rPr lang="en-US" b="1" i="0">
                          <a:solidFill>
                            <a:srgbClr val="004A00"/>
                          </a:solidFill>
                          <a:effectLst/>
                          <a:latin typeface="Verdana"/>
                        </a:rPr>
                        <a:t>Water Needs:</a:t>
                      </a:r>
                    </a:p>
                  </a:txBody>
                  <a:tcPr marL="15240" marR="15240" marT="15240" marB="15240" anchor="ctr">
                    <a:lnL>
                      <a:noFill/>
                    </a:lnL>
                    <a:lnR>
                      <a:noFill/>
                    </a:lnR>
                    <a:lnT>
                      <a:noFill/>
                    </a:lnT>
                    <a:lnB>
                      <a:noFill/>
                    </a:lnB>
                  </a:tcPr>
                </a:tc>
                <a:tc>
                  <a:txBody>
                    <a:bodyPr/>
                    <a:lstStyle/>
                    <a:p>
                      <a:pPr algn="l"/>
                      <a:r>
                        <a:rPr lang="en-US" b="0" i="0" dirty="0">
                          <a:solidFill>
                            <a:srgbClr val="000000"/>
                          </a:solidFill>
                          <a:effectLst/>
                          <a:latin typeface="Verdana"/>
                        </a:rPr>
                        <a:t>Moderate</a:t>
                      </a:r>
                      <a:endParaRPr lang="en-US" dirty="0">
                        <a:solidFill>
                          <a:srgbClr val="2B4326"/>
                        </a:solidFill>
                        <a:effectLst/>
                        <a:latin typeface="Verdana"/>
                      </a:endParaRPr>
                    </a:p>
                  </a:txBody>
                  <a:tcPr marL="15240" marR="15240" marT="15240" marB="15240" anchor="ctr">
                    <a:lnL>
                      <a:noFill/>
                    </a:lnL>
                    <a:lnR>
                      <a:noFill/>
                    </a:lnR>
                    <a:lnT>
                      <a:noFill/>
                    </a:lnT>
                    <a:lnB>
                      <a:noFill/>
                    </a:lnB>
                  </a:tcPr>
                </a:tc>
              </a:tr>
            </a:tbl>
          </a:graphicData>
        </a:graphic>
      </p:graphicFrame>
      <p:pic>
        <p:nvPicPr>
          <p:cNvPr id="11265" name="Picture 1" descr="Bur Oak (Mossycup O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143" y="304800"/>
            <a:ext cx="6379676" cy="639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324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Live Oak (Encino)</a:t>
            </a:r>
          </a:p>
        </p:txBody>
      </p:sp>
      <p:graphicFrame>
        <p:nvGraphicFramePr>
          <p:cNvPr id="4" name="Content Placeholder 3"/>
          <p:cNvGraphicFramePr>
            <a:graphicFrameLocks noGrp="1"/>
          </p:cNvGraphicFramePr>
          <p:nvPr>
            <p:ph idx="1"/>
          </p:nvPr>
        </p:nvGraphicFramePr>
        <p:xfrm>
          <a:off x="1554691" y="1600200"/>
          <a:ext cx="6034617" cy="4525963"/>
        </p:xfrm>
        <a:graphic>
          <a:graphicData uri="http://schemas.openxmlformats.org/drawingml/2006/table">
            <a:tbl>
              <a:tblPr/>
              <a:tblGrid>
                <a:gridCol w="5172529"/>
                <a:gridCol w="862088"/>
              </a:tblGrid>
              <a:tr h="4525963">
                <a:tc>
                  <a:txBody>
                    <a:bodyPr/>
                    <a:lstStyle/>
                    <a:p>
                      <a:pPr algn="l"/>
                      <a:r>
                        <a:rPr lang="en-US" sz="1800">
                          <a:solidFill>
                            <a:srgbClr val="2B4326"/>
                          </a:solidFill>
                          <a:effectLst/>
                          <a:latin typeface="Verdana"/>
                        </a:rPr>
                        <a:t/>
                      </a:r>
                      <a:br>
                        <a:rPr lang="en-US" sz="1800">
                          <a:solidFill>
                            <a:srgbClr val="2B4326"/>
                          </a:solidFill>
                          <a:effectLst/>
                          <a:latin typeface="Verdana"/>
                        </a:rPr>
                      </a:br>
                      <a:endParaRPr lang="en-US" sz="1800">
                        <a:solidFill>
                          <a:srgbClr val="2B4326"/>
                        </a:solidFill>
                        <a:effectLst/>
                        <a:latin typeface="Verdana"/>
                      </a:endParaRPr>
                    </a:p>
                  </a:txBody>
                  <a:tcPr marL="0" marR="0" marT="0" marB="0" anchor="ctr">
                    <a:lnL>
                      <a:noFill/>
                    </a:lnL>
                    <a:lnR>
                      <a:noFill/>
                    </a:lnR>
                    <a:lnT>
                      <a:noFill/>
                    </a:lnT>
                    <a:lnB>
                      <a:noFill/>
                    </a:lnB>
                  </a:tcPr>
                </a:tc>
                <a:tc>
                  <a:txBody>
                    <a:bodyPr/>
                    <a:lstStyle/>
                    <a:p>
                      <a:pPr algn="l"/>
                      <a:r>
                        <a:rPr lang="en-US" sz="1800">
                          <a:solidFill>
                            <a:srgbClr val="2B4326"/>
                          </a:solidFill>
                          <a:effectLst/>
                          <a:latin typeface="Verdana"/>
                        </a:rPr>
                        <a:t> </a:t>
                      </a:r>
                    </a:p>
                  </a:txBody>
                  <a:tcPr marL="0" marR="0" marT="0" marB="0" anchor="ctr">
                    <a:lnL>
                      <a:noFill/>
                    </a:lnL>
                    <a:lnR>
                      <a:noFill/>
                    </a:lnR>
                    <a:lnT>
                      <a:noFill/>
                    </a:lnT>
                    <a:lnB>
                      <a:noFill/>
                    </a:lnB>
                  </a:tcPr>
                </a:tc>
              </a:tr>
            </a:tbl>
          </a:graphicData>
        </a:graphic>
      </p:graphicFrame>
      <p:graphicFrame>
        <p:nvGraphicFramePr>
          <p:cNvPr id="5" name="Table 4"/>
          <p:cNvGraphicFramePr>
            <a:graphicFrameLocks noGrp="1"/>
          </p:cNvGraphicFramePr>
          <p:nvPr/>
        </p:nvGraphicFramePr>
        <p:xfrm>
          <a:off x="1524000" y="3436461"/>
          <a:ext cx="6096000" cy="853440"/>
        </p:xfrm>
        <a:graphic>
          <a:graphicData uri="http://schemas.openxmlformats.org/drawingml/2006/table">
            <a:tbl>
              <a:tblPr/>
              <a:tblGrid>
                <a:gridCol w="1051034"/>
                <a:gridCol w="5044966"/>
              </a:tblGrid>
              <a:tr h="129540">
                <a:tc>
                  <a:txBody>
                    <a:bodyPr/>
                    <a:lstStyle/>
                    <a:p>
                      <a:pPr algn="l"/>
                      <a:r>
                        <a:rPr lang="en-US" b="1" i="0">
                          <a:solidFill>
                            <a:srgbClr val="004A00"/>
                          </a:solidFill>
                          <a:effectLst/>
                          <a:latin typeface="Verdana"/>
                        </a:rPr>
                        <a:t>Common Name:</a:t>
                      </a:r>
                    </a:p>
                  </a:txBody>
                  <a:tcPr marL="15240" marR="15240" marT="15240" marB="15240" anchor="ctr">
                    <a:lnL>
                      <a:noFill/>
                    </a:lnL>
                    <a:lnR>
                      <a:noFill/>
                    </a:lnR>
                    <a:lnT>
                      <a:noFill/>
                    </a:lnT>
                    <a:lnB>
                      <a:noFill/>
                    </a:lnB>
                  </a:tcPr>
                </a:tc>
                <a:tc>
                  <a:txBody>
                    <a:bodyPr/>
                    <a:lstStyle/>
                    <a:p>
                      <a:pPr algn="l"/>
                      <a:r>
                        <a:rPr lang="en-US" b="0" i="0" dirty="0">
                          <a:solidFill>
                            <a:srgbClr val="000000"/>
                          </a:solidFill>
                          <a:effectLst/>
                          <a:latin typeface="Verdana"/>
                        </a:rPr>
                        <a:t>Live Oak (Encino)</a:t>
                      </a:r>
                      <a:endParaRPr lang="en-US" dirty="0">
                        <a:solidFill>
                          <a:srgbClr val="2B4326"/>
                        </a:solidFill>
                        <a:effectLst/>
                        <a:latin typeface="Verdana"/>
                      </a:endParaRPr>
                    </a:p>
                  </a:txBody>
                  <a:tcPr marL="15240" marR="15240" marT="15240" marB="15240" anchor="ctr">
                    <a:lnL>
                      <a:noFill/>
                    </a:lnL>
                    <a:lnR>
                      <a:noFill/>
                    </a:lnR>
                    <a:lnT>
                      <a:noFill/>
                    </a:lnT>
                    <a:lnB>
                      <a:noFill/>
                    </a:lnB>
                  </a:tcPr>
                </a:tc>
              </a:tr>
            </a:tbl>
          </a:graphicData>
        </a:graphic>
      </p:graphicFrame>
      <p:pic>
        <p:nvPicPr>
          <p:cNvPr id="12289" name="Picture 1" descr="Live Oak (Enci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6870"/>
            <a:ext cx="6979609" cy="696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8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Redbud</a:t>
            </a:r>
            <a:endParaRPr lang="en-US" dirty="0"/>
          </a:p>
        </p:txBody>
      </p:sp>
      <p:graphicFrame>
        <p:nvGraphicFramePr>
          <p:cNvPr id="4" name="Content Placeholder 3"/>
          <p:cNvGraphicFramePr>
            <a:graphicFrameLocks noGrp="1"/>
          </p:cNvGraphicFramePr>
          <p:nvPr>
            <p:ph idx="1"/>
          </p:nvPr>
        </p:nvGraphicFramePr>
        <p:xfrm>
          <a:off x="3507067" y="1600200"/>
          <a:ext cx="2129865" cy="4525962"/>
        </p:xfrm>
        <a:graphic>
          <a:graphicData uri="http://schemas.openxmlformats.org/drawingml/2006/table">
            <a:tbl>
              <a:tblPr/>
              <a:tblGrid>
                <a:gridCol w="300828"/>
                <a:gridCol w="1588374"/>
                <a:gridCol w="240663"/>
              </a:tblGrid>
              <a:tr h="127792">
                <a:tc>
                  <a:txBody>
                    <a:bodyPr/>
                    <a:lstStyle/>
                    <a:p>
                      <a:endParaRPr lang="en-US" sz="600"/>
                    </a:p>
                  </a:txBody>
                  <a:tcPr marL="31948" marR="31948" marT="15974" marB="15974" anchor="ctr">
                    <a:lnL>
                      <a:noFill/>
                    </a:lnL>
                    <a:lnR>
                      <a:noFill/>
                    </a:lnR>
                    <a:lnT>
                      <a:noFill/>
                    </a:lnT>
                    <a:lnB>
                      <a:noFill/>
                    </a:lnB>
                  </a:tcPr>
                </a:tc>
                <a:tc>
                  <a:txBody>
                    <a:bodyPr/>
                    <a:lstStyle/>
                    <a:p>
                      <a:endParaRPr lang="en-US" sz="600"/>
                    </a:p>
                  </a:txBody>
                  <a:tcPr marL="31948" marR="31948" marT="15974" marB="15974">
                    <a:lnL>
                      <a:noFill/>
                    </a:lnL>
                  </a:tcPr>
                </a:tc>
                <a:tc>
                  <a:txBody>
                    <a:bodyPr/>
                    <a:lstStyle/>
                    <a:p>
                      <a:endParaRPr lang="en-US" sz="600"/>
                    </a:p>
                  </a:txBody>
                  <a:tcPr marL="31948" marR="31948" marT="15974" marB="15974"/>
                </a:tc>
              </a:tr>
              <a:tr h="1597399">
                <a:tc>
                  <a:txBody>
                    <a:bodyPr/>
                    <a:lstStyle/>
                    <a:p>
                      <a:pPr algn="l"/>
                      <a:r>
                        <a:rPr lang="en-US" sz="600">
                          <a:solidFill>
                            <a:srgbClr val="2B4326"/>
                          </a:solidFill>
                          <a:effectLst/>
                          <a:latin typeface="Verdana"/>
                        </a:rPr>
                        <a:t> </a:t>
                      </a:r>
                    </a:p>
                  </a:txBody>
                  <a:tcPr marL="0" marR="0" marT="0" marB="0" anchor="ctr">
                    <a:lnL>
                      <a:noFill/>
                    </a:lnL>
                    <a:lnR>
                      <a:noFill/>
                    </a:lnR>
                    <a:lnT>
                      <a:noFill/>
                    </a:lnT>
                    <a:lnB>
                      <a:noFill/>
                    </a:lnB>
                  </a:tcPr>
                </a:tc>
                <a:tc>
                  <a:txBody>
                    <a:bodyPr/>
                    <a:lstStyle/>
                    <a:p>
                      <a:pPr algn="l"/>
                      <a:endParaRPr lang="en-US" sz="600">
                        <a:solidFill>
                          <a:srgbClr val="2B4326"/>
                        </a:solidFill>
                        <a:effectLst/>
                        <a:latin typeface="Verdana"/>
                      </a:endParaRPr>
                    </a:p>
                  </a:txBody>
                  <a:tcPr marL="0" marR="0" marT="0" marB="0" anchor="ctr">
                    <a:lnL>
                      <a:noFill/>
                    </a:lnL>
                    <a:lnR>
                      <a:noFill/>
                    </a:lnR>
                    <a:lnB>
                      <a:noFill/>
                    </a:lnB>
                  </a:tcPr>
                </a:tc>
                <a:tc>
                  <a:txBody>
                    <a:bodyPr/>
                    <a:lstStyle/>
                    <a:p>
                      <a:pPr algn="l"/>
                      <a:r>
                        <a:rPr lang="en-US" sz="600">
                          <a:solidFill>
                            <a:srgbClr val="2B4326"/>
                          </a:solidFill>
                          <a:effectLst/>
                          <a:latin typeface="Verdana"/>
                        </a:rPr>
                        <a:t> </a:t>
                      </a:r>
                    </a:p>
                  </a:txBody>
                  <a:tcPr marL="0" marR="0" marT="0" marB="0" anchor="ctr">
                    <a:lnL>
                      <a:noFill/>
                    </a:lnL>
                    <a:lnR>
                      <a:noFill/>
                    </a:lnR>
                    <a:lnB>
                      <a:noFill/>
                    </a:lnB>
                  </a:tcPr>
                </a:tc>
              </a:tr>
              <a:tr h="394025">
                <a:tc>
                  <a:txBody>
                    <a:bodyPr/>
                    <a:lstStyle/>
                    <a:p>
                      <a:pPr algn="l"/>
                      <a:r>
                        <a:rPr lang="en-US" sz="600" b="1" i="0">
                          <a:solidFill>
                            <a:srgbClr val="004A00"/>
                          </a:solidFill>
                          <a:effectLst/>
                          <a:latin typeface="Verdana"/>
                        </a:rPr>
                        <a:t>Common Name:</a:t>
                      </a:r>
                    </a:p>
                  </a:txBody>
                  <a:tcPr marL="5325" marR="5325" marT="5325" marB="5325" anchor="ctr">
                    <a:lnL>
                      <a:noFill/>
                    </a:lnL>
                    <a:lnR>
                      <a:noFill/>
                    </a:lnR>
                    <a:lnT>
                      <a:noFill/>
                    </a:lnT>
                    <a:lnB>
                      <a:noFill/>
                    </a:lnB>
                  </a:tcPr>
                </a:tc>
                <a:tc>
                  <a:txBody>
                    <a:bodyPr/>
                    <a:lstStyle/>
                    <a:p>
                      <a:pPr algn="l"/>
                      <a:r>
                        <a:rPr lang="en-US" sz="600" b="0" i="0">
                          <a:solidFill>
                            <a:srgbClr val="000000"/>
                          </a:solidFill>
                          <a:effectLst/>
                          <a:latin typeface="Verdana"/>
                        </a:rPr>
                        <a:t>Texas Redbud</a:t>
                      </a:r>
                      <a:endParaRPr lang="en-US" sz="600">
                        <a:solidFill>
                          <a:srgbClr val="2B4326"/>
                        </a:solidFill>
                        <a:effectLst/>
                        <a:latin typeface="Verdana"/>
                      </a:endParaRPr>
                    </a:p>
                  </a:txBody>
                  <a:tcPr marL="5325" marR="5325" marT="5325" marB="5325" anchor="ctr">
                    <a:lnL>
                      <a:noFill/>
                    </a:lnL>
                    <a:lnR>
                      <a:noFill/>
                    </a:lnR>
                    <a:lnT>
                      <a:noFill/>
                    </a:lnT>
                    <a:lnB>
                      <a:noFill/>
                    </a:lnB>
                  </a:tcPr>
                </a:tc>
                <a:tc>
                  <a:txBody>
                    <a:bodyPr/>
                    <a:lstStyle/>
                    <a:p>
                      <a:endParaRPr lang="en-US" sz="600"/>
                    </a:p>
                  </a:txBody>
                  <a:tcPr marL="31948" marR="31948" marT="15974" marB="15974">
                    <a:lnL>
                      <a:noFill/>
                    </a:lnL>
                    <a:lnT>
                      <a:noFill/>
                    </a:lnT>
                  </a:tcPr>
                </a:tc>
              </a:tr>
              <a:tr h="298181">
                <a:tc>
                  <a:txBody>
                    <a:bodyPr/>
                    <a:lstStyle/>
                    <a:p>
                      <a:pPr algn="l"/>
                      <a:r>
                        <a:rPr lang="en-US" sz="600" b="1" i="0">
                          <a:solidFill>
                            <a:srgbClr val="004A00"/>
                          </a:solidFill>
                          <a:effectLst/>
                          <a:latin typeface="Verdana"/>
                        </a:rPr>
                        <a:t>Latin Name:</a:t>
                      </a:r>
                    </a:p>
                  </a:txBody>
                  <a:tcPr marL="5325" marR="5325" marT="5325" marB="5325" anchor="ctr">
                    <a:lnL>
                      <a:noFill/>
                    </a:lnL>
                    <a:lnR>
                      <a:noFill/>
                    </a:lnR>
                    <a:lnT>
                      <a:noFill/>
                    </a:lnT>
                    <a:lnB>
                      <a:noFill/>
                    </a:lnB>
                  </a:tcPr>
                </a:tc>
                <a:tc>
                  <a:txBody>
                    <a:bodyPr/>
                    <a:lstStyle/>
                    <a:p>
                      <a:pPr algn="l"/>
                      <a:r>
                        <a:rPr lang="en-US" sz="600" b="0" i="1">
                          <a:solidFill>
                            <a:srgbClr val="000000"/>
                          </a:solidFill>
                          <a:effectLst/>
                          <a:latin typeface="Verdana"/>
                        </a:rPr>
                        <a:t>Cercis canadensis var. texensis</a:t>
                      </a:r>
                      <a:endParaRPr lang="en-US" sz="600">
                        <a:solidFill>
                          <a:srgbClr val="2B4326"/>
                        </a:solidFill>
                        <a:effectLst/>
                        <a:latin typeface="Verdana"/>
                      </a:endParaRPr>
                    </a:p>
                  </a:txBody>
                  <a:tcPr marL="5325" marR="5325" marT="5325" marB="5325" anchor="ctr">
                    <a:lnL>
                      <a:noFill/>
                    </a:lnL>
                    <a:lnR>
                      <a:noFill/>
                    </a:lnR>
                    <a:lnT>
                      <a:noFill/>
                    </a:lnT>
                    <a:lnB>
                      <a:noFill/>
                    </a:lnB>
                  </a:tcPr>
                </a:tc>
                <a:tc>
                  <a:txBody>
                    <a:bodyPr/>
                    <a:lstStyle/>
                    <a:p>
                      <a:endParaRPr lang="en-US" sz="600"/>
                    </a:p>
                  </a:txBody>
                  <a:tcPr marL="31948" marR="31948" marT="15974" marB="15974">
                    <a:lnL>
                      <a:noFill/>
                    </a:lnL>
                  </a:tcPr>
                </a:tc>
              </a:tr>
              <a:tr h="202337">
                <a:tc>
                  <a:txBody>
                    <a:bodyPr/>
                    <a:lstStyle/>
                    <a:p>
                      <a:pPr algn="l"/>
                      <a:r>
                        <a:rPr lang="en-US" sz="600" b="1" i="0">
                          <a:solidFill>
                            <a:srgbClr val="004A00"/>
                          </a:solidFill>
                          <a:effectLst/>
                          <a:latin typeface="Verdana"/>
                        </a:rPr>
                        <a:t>Tree Size:</a:t>
                      </a:r>
                    </a:p>
                  </a:txBody>
                  <a:tcPr marL="5325" marR="5325" marT="5325" marB="5325" anchor="ctr">
                    <a:lnL>
                      <a:noFill/>
                    </a:lnL>
                    <a:lnR>
                      <a:noFill/>
                    </a:lnR>
                    <a:lnT>
                      <a:noFill/>
                    </a:lnT>
                    <a:lnB>
                      <a:noFill/>
                    </a:lnB>
                  </a:tcPr>
                </a:tc>
                <a:tc>
                  <a:txBody>
                    <a:bodyPr/>
                    <a:lstStyle/>
                    <a:p>
                      <a:pPr algn="l"/>
                      <a:r>
                        <a:rPr lang="en-US" sz="600" b="0" i="0">
                          <a:solidFill>
                            <a:srgbClr val="000000"/>
                          </a:solidFill>
                          <a:effectLst/>
                          <a:latin typeface="Verdana"/>
                        </a:rPr>
                        <a:t>Small</a:t>
                      </a:r>
                      <a:endParaRPr lang="en-US" sz="600">
                        <a:solidFill>
                          <a:srgbClr val="2B4326"/>
                        </a:solidFill>
                        <a:effectLst/>
                        <a:latin typeface="Verdana"/>
                      </a:endParaRPr>
                    </a:p>
                  </a:txBody>
                  <a:tcPr marL="5325" marR="5325" marT="5325" marB="5325" anchor="ctr">
                    <a:lnL>
                      <a:noFill/>
                    </a:lnL>
                    <a:lnR>
                      <a:noFill/>
                    </a:lnR>
                    <a:lnT>
                      <a:noFill/>
                    </a:lnT>
                    <a:lnB>
                      <a:noFill/>
                    </a:lnB>
                  </a:tcPr>
                </a:tc>
                <a:tc>
                  <a:txBody>
                    <a:bodyPr/>
                    <a:lstStyle/>
                    <a:p>
                      <a:endParaRPr lang="en-US" sz="600"/>
                    </a:p>
                  </a:txBody>
                  <a:tcPr marL="31948" marR="31948" marT="15974" marB="15974">
                    <a:lnL>
                      <a:noFill/>
                    </a:lnL>
                  </a:tcPr>
                </a:tc>
              </a:tr>
              <a:tr h="202337">
                <a:tc>
                  <a:txBody>
                    <a:bodyPr/>
                    <a:lstStyle/>
                    <a:p>
                      <a:pPr algn="l"/>
                      <a:r>
                        <a:rPr lang="en-US" sz="600" b="1" i="0">
                          <a:solidFill>
                            <a:srgbClr val="004A00"/>
                          </a:solidFill>
                          <a:effectLst/>
                          <a:latin typeface="Verdana"/>
                        </a:rPr>
                        <a:t>Leaf Type:</a:t>
                      </a:r>
                    </a:p>
                  </a:txBody>
                  <a:tcPr marL="5325" marR="5325" marT="5325" marB="5325" anchor="ctr">
                    <a:lnL>
                      <a:noFill/>
                    </a:lnL>
                    <a:lnR>
                      <a:noFill/>
                    </a:lnR>
                    <a:lnT>
                      <a:noFill/>
                    </a:lnT>
                    <a:lnB>
                      <a:noFill/>
                    </a:lnB>
                  </a:tcPr>
                </a:tc>
                <a:tc>
                  <a:txBody>
                    <a:bodyPr/>
                    <a:lstStyle/>
                    <a:p>
                      <a:pPr algn="l"/>
                      <a:r>
                        <a:rPr lang="en-US" sz="600" b="0" i="0">
                          <a:solidFill>
                            <a:srgbClr val="000000"/>
                          </a:solidFill>
                          <a:effectLst/>
                          <a:latin typeface="Verdana"/>
                        </a:rPr>
                        <a:t>Deciduous</a:t>
                      </a:r>
                      <a:endParaRPr lang="en-US" sz="600">
                        <a:solidFill>
                          <a:srgbClr val="2B4326"/>
                        </a:solidFill>
                        <a:effectLst/>
                        <a:latin typeface="Verdana"/>
                      </a:endParaRPr>
                    </a:p>
                  </a:txBody>
                  <a:tcPr marL="5325" marR="5325" marT="5325" marB="5325" anchor="ctr">
                    <a:lnL>
                      <a:noFill/>
                    </a:lnL>
                    <a:lnR>
                      <a:noFill/>
                    </a:lnR>
                    <a:lnT>
                      <a:noFill/>
                    </a:lnT>
                    <a:lnB>
                      <a:noFill/>
                    </a:lnB>
                  </a:tcPr>
                </a:tc>
                <a:tc>
                  <a:txBody>
                    <a:bodyPr/>
                    <a:lstStyle/>
                    <a:p>
                      <a:endParaRPr lang="en-US" sz="600"/>
                    </a:p>
                  </a:txBody>
                  <a:tcPr marL="31948" marR="31948" marT="15974" marB="15974">
                    <a:lnL>
                      <a:noFill/>
                    </a:lnL>
                  </a:tcPr>
                </a:tc>
              </a:tr>
              <a:tr h="298181">
                <a:tc>
                  <a:txBody>
                    <a:bodyPr/>
                    <a:lstStyle/>
                    <a:p>
                      <a:pPr algn="l"/>
                      <a:r>
                        <a:rPr lang="en-US" sz="600" b="1" i="0">
                          <a:solidFill>
                            <a:srgbClr val="004A00"/>
                          </a:solidFill>
                          <a:effectLst/>
                          <a:latin typeface="Verdana"/>
                        </a:rPr>
                        <a:t>Growth Rate:</a:t>
                      </a:r>
                    </a:p>
                  </a:txBody>
                  <a:tcPr marL="5325" marR="5325" marT="5325" marB="5325" anchor="ctr">
                    <a:lnL>
                      <a:noFill/>
                    </a:lnL>
                    <a:lnR>
                      <a:noFill/>
                    </a:lnR>
                    <a:lnT>
                      <a:noFill/>
                    </a:lnT>
                    <a:lnB>
                      <a:noFill/>
                    </a:lnB>
                  </a:tcPr>
                </a:tc>
                <a:tc>
                  <a:txBody>
                    <a:bodyPr/>
                    <a:lstStyle/>
                    <a:p>
                      <a:pPr algn="l"/>
                      <a:r>
                        <a:rPr lang="en-US" sz="600" b="0" i="0">
                          <a:solidFill>
                            <a:srgbClr val="000000"/>
                          </a:solidFill>
                          <a:effectLst/>
                          <a:latin typeface="Verdana"/>
                        </a:rPr>
                        <a:t>Rapid</a:t>
                      </a:r>
                      <a:endParaRPr lang="en-US" sz="600">
                        <a:solidFill>
                          <a:srgbClr val="2B4326"/>
                        </a:solidFill>
                        <a:effectLst/>
                        <a:latin typeface="Verdana"/>
                      </a:endParaRPr>
                    </a:p>
                  </a:txBody>
                  <a:tcPr marL="5325" marR="5325" marT="5325" marB="5325" anchor="ctr">
                    <a:lnL>
                      <a:noFill/>
                    </a:lnL>
                    <a:lnR>
                      <a:noFill/>
                    </a:lnR>
                    <a:lnT>
                      <a:noFill/>
                    </a:lnT>
                    <a:lnB>
                      <a:noFill/>
                    </a:lnB>
                  </a:tcPr>
                </a:tc>
                <a:tc>
                  <a:txBody>
                    <a:bodyPr/>
                    <a:lstStyle/>
                    <a:p>
                      <a:endParaRPr lang="en-US" sz="600"/>
                    </a:p>
                  </a:txBody>
                  <a:tcPr marL="31948" marR="31948" marT="15974" marB="15974">
                    <a:lnL>
                      <a:noFill/>
                    </a:lnL>
                  </a:tcPr>
                </a:tc>
              </a:tr>
              <a:tr h="298181">
                <a:tc>
                  <a:txBody>
                    <a:bodyPr/>
                    <a:lstStyle/>
                    <a:p>
                      <a:pPr algn="l"/>
                      <a:r>
                        <a:rPr lang="en-US" sz="600" b="1" i="0">
                          <a:solidFill>
                            <a:srgbClr val="004A00"/>
                          </a:solidFill>
                          <a:effectLst/>
                          <a:latin typeface="Verdana"/>
                        </a:rPr>
                        <a:t>Water Needs:</a:t>
                      </a:r>
                    </a:p>
                  </a:txBody>
                  <a:tcPr marL="5325" marR="5325" marT="5325" marB="5325" anchor="ctr">
                    <a:lnL>
                      <a:noFill/>
                    </a:lnL>
                    <a:lnR>
                      <a:noFill/>
                    </a:lnR>
                    <a:lnT>
                      <a:noFill/>
                    </a:lnT>
                    <a:lnB>
                      <a:noFill/>
                    </a:lnB>
                  </a:tcPr>
                </a:tc>
                <a:tc>
                  <a:txBody>
                    <a:bodyPr/>
                    <a:lstStyle/>
                    <a:p>
                      <a:pPr algn="l"/>
                      <a:r>
                        <a:rPr lang="en-US" sz="600" b="0" i="0">
                          <a:solidFill>
                            <a:srgbClr val="000000"/>
                          </a:solidFill>
                          <a:effectLst/>
                          <a:latin typeface="Verdana"/>
                        </a:rPr>
                        <a:t>Moderate</a:t>
                      </a:r>
                      <a:endParaRPr lang="en-US" sz="600">
                        <a:solidFill>
                          <a:srgbClr val="2B4326"/>
                        </a:solidFill>
                        <a:effectLst/>
                        <a:latin typeface="Verdana"/>
                      </a:endParaRPr>
                    </a:p>
                  </a:txBody>
                  <a:tcPr marL="5325" marR="5325" marT="5325" marB="5325" anchor="ctr">
                    <a:lnL>
                      <a:noFill/>
                    </a:lnL>
                    <a:lnR>
                      <a:noFill/>
                    </a:lnR>
                    <a:lnT>
                      <a:noFill/>
                    </a:lnT>
                    <a:lnB>
                      <a:noFill/>
                    </a:lnB>
                  </a:tcPr>
                </a:tc>
                <a:tc>
                  <a:txBody>
                    <a:bodyPr/>
                    <a:lstStyle/>
                    <a:p>
                      <a:endParaRPr lang="en-US" sz="600"/>
                    </a:p>
                  </a:txBody>
                  <a:tcPr marL="31948" marR="31948" marT="15974" marB="15974">
                    <a:lnL>
                      <a:noFill/>
                    </a:lnL>
                  </a:tcPr>
                </a:tc>
              </a:tr>
              <a:tr h="202337">
                <a:tc>
                  <a:txBody>
                    <a:bodyPr/>
                    <a:lstStyle/>
                    <a:p>
                      <a:pPr algn="l"/>
                      <a:r>
                        <a:rPr lang="en-US" sz="600" b="1" i="0">
                          <a:solidFill>
                            <a:srgbClr val="004A00"/>
                          </a:solidFill>
                          <a:effectLst/>
                          <a:latin typeface="Verdana"/>
                        </a:rPr>
                        <a:t>Tolerances:</a:t>
                      </a:r>
                    </a:p>
                  </a:txBody>
                  <a:tcPr marL="5325" marR="5325" marT="5325" marB="5325" anchor="ctr">
                    <a:lnL>
                      <a:noFill/>
                    </a:lnL>
                    <a:lnR>
                      <a:noFill/>
                    </a:lnR>
                    <a:lnT>
                      <a:noFill/>
                    </a:lnT>
                    <a:lnB>
                      <a:noFill/>
                    </a:lnB>
                  </a:tcPr>
                </a:tc>
                <a:tc>
                  <a:txBody>
                    <a:bodyPr/>
                    <a:lstStyle/>
                    <a:p>
                      <a:pPr algn="l"/>
                      <a:r>
                        <a:rPr lang="en-US" sz="600" b="0" i="0">
                          <a:solidFill>
                            <a:srgbClr val="000000"/>
                          </a:solidFill>
                          <a:effectLst/>
                          <a:latin typeface="Verdana"/>
                        </a:rPr>
                        <a:t>Drought, alkaline soils (pH &gt; 7.5)</a:t>
                      </a:r>
                      <a:endParaRPr lang="en-US" sz="600">
                        <a:solidFill>
                          <a:srgbClr val="2B4326"/>
                        </a:solidFill>
                        <a:effectLst/>
                        <a:latin typeface="Verdana"/>
                      </a:endParaRPr>
                    </a:p>
                  </a:txBody>
                  <a:tcPr marL="5325" marR="5325" marT="5325" marB="5325" anchor="ctr">
                    <a:lnL>
                      <a:noFill/>
                    </a:lnL>
                    <a:lnR>
                      <a:noFill/>
                    </a:lnR>
                    <a:lnT>
                      <a:noFill/>
                    </a:lnT>
                    <a:lnB>
                      <a:noFill/>
                    </a:lnB>
                  </a:tcPr>
                </a:tc>
                <a:tc>
                  <a:txBody>
                    <a:bodyPr/>
                    <a:lstStyle/>
                    <a:p>
                      <a:endParaRPr lang="en-US" sz="600"/>
                    </a:p>
                  </a:txBody>
                  <a:tcPr marL="31948" marR="31948" marT="15974" marB="15974">
                    <a:lnL>
                      <a:noFill/>
                    </a:lnL>
                  </a:tcPr>
                </a:tc>
              </a:tr>
              <a:tr h="202337">
                <a:tc>
                  <a:txBody>
                    <a:bodyPr/>
                    <a:lstStyle/>
                    <a:p>
                      <a:pPr algn="l"/>
                      <a:r>
                        <a:rPr lang="en-US" sz="600" b="1" i="0">
                          <a:solidFill>
                            <a:srgbClr val="004A00"/>
                          </a:solidFill>
                          <a:effectLst/>
                          <a:latin typeface="Verdana"/>
                        </a:rPr>
                        <a:t>Attributes:</a:t>
                      </a:r>
                    </a:p>
                  </a:txBody>
                  <a:tcPr marL="5325" marR="5325" marT="5325" marB="5325" anchor="ctr">
                    <a:lnL>
                      <a:noFill/>
                    </a:lnL>
                    <a:lnR>
                      <a:noFill/>
                    </a:lnR>
                    <a:lnT>
                      <a:noFill/>
                    </a:lnT>
                    <a:lnB>
                      <a:noFill/>
                    </a:lnB>
                  </a:tcPr>
                </a:tc>
                <a:tc>
                  <a:txBody>
                    <a:bodyPr/>
                    <a:lstStyle/>
                    <a:p>
                      <a:pPr algn="l"/>
                      <a:r>
                        <a:rPr lang="en-US" sz="600" b="0" i="0">
                          <a:solidFill>
                            <a:srgbClr val="000000"/>
                          </a:solidFill>
                          <a:effectLst/>
                          <a:latin typeface="Verdana"/>
                        </a:rPr>
                        <a:t>Texas native, showy or fragrant flower, attractive seeds or fruit</a:t>
                      </a:r>
                      <a:endParaRPr lang="en-US" sz="600">
                        <a:solidFill>
                          <a:srgbClr val="2B4326"/>
                        </a:solidFill>
                        <a:effectLst/>
                        <a:latin typeface="Verdana"/>
                      </a:endParaRPr>
                    </a:p>
                  </a:txBody>
                  <a:tcPr marL="5325" marR="5325" marT="5325" marB="5325" anchor="ctr">
                    <a:lnL>
                      <a:noFill/>
                    </a:lnL>
                    <a:lnR>
                      <a:noFill/>
                    </a:lnR>
                    <a:lnT>
                      <a:noFill/>
                    </a:lnT>
                    <a:lnB>
                      <a:noFill/>
                    </a:lnB>
                  </a:tcPr>
                </a:tc>
                <a:tc>
                  <a:txBody>
                    <a:bodyPr/>
                    <a:lstStyle/>
                    <a:p>
                      <a:endParaRPr lang="en-US" sz="600"/>
                    </a:p>
                  </a:txBody>
                  <a:tcPr marL="31948" marR="31948" marT="15974" marB="15974">
                    <a:lnL>
                      <a:noFill/>
                    </a:lnL>
                  </a:tcPr>
                </a:tc>
              </a:tr>
              <a:tr h="298181">
                <a:tc>
                  <a:txBody>
                    <a:bodyPr/>
                    <a:lstStyle/>
                    <a:p>
                      <a:pPr algn="l"/>
                      <a:r>
                        <a:rPr lang="en-US" sz="600" b="1" i="0">
                          <a:solidFill>
                            <a:srgbClr val="004A00"/>
                          </a:solidFill>
                          <a:effectLst/>
                          <a:latin typeface="Verdana"/>
                        </a:rPr>
                        <a:t>Features:</a:t>
                      </a:r>
                    </a:p>
                  </a:txBody>
                  <a:tcPr marL="5325" marR="5325" marT="5325" marB="5325" anchor="ctr">
                    <a:lnL>
                      <a:noFill/>
                    </a:lnL>
                    <a:lnR>
                      <a:noFill/>
                    </a:lnR>
                    <a:lnT>
                      <a:noFill/>
                    </a:lnT>
                    <a:lnB>
                      <a:noFill/>
                    </a:lnB>
                  </a:tcPr>
                </a:tc>
                <a:tc>
                  <a:txBody>
                    <a:bodyPr/>
                    <a:lstStyle/>
                    <a:p>
                      <a:pPr algn="l"/>
                      <a:r>
                        <a:rPr lang="en-US" sz="600" b="0" i="0">
                          <a:solidFill>
                            <a:srgbClr val="000000"/>
                          </a:solidFill>
                          <a:effectLst/>
                          <a:latin typeface="Verdana"/>
                        </a:rPr>
                        <a:t>Glossy green leaves, purple flowers, and brown seed pods provide year round interest.</a:t>
                      </a:r>
                      <a:endParaRPr lang="en-US" sz="600">
                        <a:solidFill>
                          <a:srgbClr val="2B4326"/>
                        </a:solidFill>
                        <a:effectLst/>
                        <a:latin typeface="Verdana"/>
                      </a:endParaRPr>
                    </a:p>
                  </a:txBody>
                  <a:tcPr marL="5325" marR="5325" marT="5325" marB="5325" anchor="ctr">
                    <a:lnL>
                      <a:noFill/>
                    </a:lnL>
                    <a:lnR>
                      <a:noFill/>
                    </a:lnR>
                    <a:lnT>
                      <a:noFill/>
                    </a:lnT>
                    <a:lnB>
                      <a:noFill/>
                    </a:lnB>
                  </a:tcPr>
                </a:tc>
                <a:tc>
                  <a:txBody>
                    <a:bodyPr/>
                    <a:lstStyle/>
                    <a:p>
                      <a:endParaRPr lang="en-US" sz="600"/>
                    </a:p>
                  </a:txBody>
                  <a:tcPr marL="31948" marR="31948" marT="15974" marB="15974">
                    <a:lnL>
                      <a:noFill/>
                    </a:lnL>
                  </a:tcPr>
                </a:tc>
              </a:tr>
              <a:tr h="202337">
                <a:tc>
                  <a:txBody>
                    <a:bodyPr/>
                    <a:lstStyle/>
                    <a:p>
                      <a:pPr algn="l"/>
                      <a:r>
                        <a:rPr lang="en-US" sz="600" b="1" i="0">
                          <a:solidFill>
                            <a:srgbClr val="004A00"/>
                          </a:solidFill>
                          <a:effectLst/>
                          <a:latin typeface="Verdana"/>
                        </a:rPr>
                        <a:t>Comments:</a:t>
                      </a:r>
                    </a:p>
                  </a:txBody>
                  <a:tcPr marL="5325" marR="5325" marT="5325" marB="5325" anchor="ctr">
                    <a:lnL>
                      <a:noFill/>
                    </a:lnL>
                    <a:lnR>
                      <a:noFill/>
                    </a:lnR>
                    <a:lnT>
                      <a:noFill/>
                    </a:lnT>
                    <a:lnB>
                      <a:noFill/>
                    </a:lnB>
                  </a:tcPr>
                </a:tc>
                <a:tc>
                  <a:txBody>
                    <a:bodyPr/>
                    <a:lstStyle/>
                    <a:p>
                      <a:pPr algn="l"/>
                      <a:r>
                        <a:rPr lang="en-US" sz="600" b="0" i="0">
                          <a:solidFill>
                            <a:srgbClr val="000000"/>
                          </a:solidFill>
                          <a:effectLst/>
                          <a:latin typeface="Verdana"/>
                        </a:rPr>
                        <a:t>Good choice for Central and West Texas.</a:t>
                      </a:r>
                      <a:endParaRPr lang="en-US" sz="600">
                        <a:solidFill>
                          <a:srgbClr val="2B4326"/>
                        </a:solidFill>
                        <a:effectLst/>
                        <a:latin typeface="Verdana"/>
                      </a:endParaRPr>
                    </a:p>
                  </a:txBody>
                  <a:tcPr marL="5325" marR="5325" marT="5325" marB="5325" anchor="ctr">
                    <a:lnL>
                      <a:noFill/>
                    </a:lnL>
                    <a:lnR>
                      <a:noFill/>
                    </a:lnR>
                    <a:lnT>
                      <a:noFill/>
                    </a:lnT>
                    <a:lnB>
                      <a:noFill/>
                    </a:lnB>
                  </a:tcPr>
                </a:tc>
                <a:tc>
                  <a:txBody>
                    <a:bodyPr/>
                    <a:lstStyle/>
                    <a:p>
                      <a:endParaRPr lang="en-US" sz="600"/>
                    </a:p>
                  </a:txBody>
                  <a:tcPr marL="31948" marR="31948" marT="15974" marB="15974">
                    <a:lnL>
                      <a:noFill/>
                    </a:lnL>
                  </a:tcPr>
                </a:tc>
              </a:tr>
              <a:tr h="202337">
                <a:tc>
                  <a:txBody>
                    <a:bodyPr/>
                    <a:lstStyle/>
                    <a:p>
                      <a:pPr algn="l"/>
                      <a:r>
                        <a:rPr lang="en-US" sz="600" b="1" i="0">
                          <a:solidFill>
                            <a:srgbClr val="004A00"/>
                          </a:solidFill>
                          <a:effectLst/>
                          <a:latin typeface="Verdana"/>
                        </a:rPr>
                        <a:t>Problems:</a:t>
                      </a:r>
                    </a:p>
                  </a:txBody>
                  <a:tcPr marL="5325" marR="5325" marT="5325" marB="5325" anchor="ctr">
                    <a:lnL>
                      <a:noFill/>
                    </a:lnL>
                    <a:lnR>
                      <a:noFill/>
                    </a:lnR>
                    <a:lnT>
                      <a:noFill/>
                    </a:lnT>
                    <a:lnB>
                      <a:noFill/>
                    </a:lnB>
                  </a:tcPr>
                </a:tc>
                <a:tc>
                  <a:txBody>
                    <a:bodyPr/>
                    <a:lstStyle/>
                    <a:p>
                      <a:pPr algn="l"/>
                      <a:r>
                        <a:rPr lang="en-US" sz="600" b="0" i="0">
                          <a:solidFill>
                            <a:srgbClr val="000000"/>
                          </a:solidFill>
                          <a:effectLst/>
                          <a:latin typeface="Verdana"/>
                        </a:rPr>
                        <a:t>Short-lived, often due to stem cankers.</a:t>
                      </a:r>
                      <a:endParaRPr lang="en-US" sz="600">
                        <a:solidFill>
                          <a:srgbClr val="2B4326"/>
                        </a:solidFill>
                        <a:effectLst/>
                        <a:latin typeface="Verdana"/>
                      </a:endParaRPr>
                    </a:p>
                  </a:txBody>
                  <a:tcPr marL="5325" marR="5325" marT="5325" marB="5325" anchor="ctr">
                    <a:lnL>
                      <a:noFill/>
                    </a:lnL>
                    <a:lnR>
                      <a:noFill/>
                    </a:lnR>
                    <a:lnT>
                      <a:noFill/>
                    </a:lnT>
                    <a:lnB>
                      <a:noFill/>
                    </a:lnB>
                  </a:tcPr>
                </a:tc>
                <a:tc>
                  <a:txBody>
                    <a:bodyPr/>
                    <a:lstStyle/>
                    <a:p>
                      <a:endParaRPr lang="en-US" sz="600" dirty="0"/>
                    </a:p>
                  </a:txBody>
                  <a:tcPr marL="31948" marR="31948" marT="15974" marB="15974">
                    <a:lnL>
                      <a:noFill/>
                    </a:lnL>
                  </a:tcPr>
                </a:tc>
              </a:tr>
            </a:tbl>
          </a:graphicData>
        </a:graphic>
      </p:graphicFrame>
      <p:pic>
        <p:nvPicPr>
          <p:cNvPr id="6145" name="Picture 1" descr="Texas Redbu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74612"/>
            <a:ext cx="6764338" cy="676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503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Mexican Redbud</a:t>
            </a:r>
            <a:endParaRPr lang="en-US" dirty="0"/>
          </a:p>
        </p:txBody>
      </p:sp>
      <p:graphicFrame>
        <p:nvGraphicFramePr>
          <p:cNvPr id="4" name="Content Placeholder 3"/>
          <p:cNvGraphicFramePr>
            <a:graphicFrameLocks noGrp="1"/>
          </p:cNvGraphicFramePr>
          <p:nvPr>
            <p:ph idx="1"/>
          </p:nvPr>
        </p:nvGraphicFramePr>
        <p:xfrm>
          <a:off x="1554691" y="1600200"/>
          <a:ext cx="6034617" cy="4525963"/>
        </p:xfrm>
        <a:graphic>
          <a:graphicData uri="http://schemas.openxmlformats.org/drawingml/2006/table">
            <a:tbl>
              <a:tblPr/>
              <a:tblGrid>
                <a:gridCol w="754327"/>
                <a:gridCol w="4525963"/>
                <a:gridCol w="754327"/>
              </a:tblGrid>
              <a:tr h="4525963">
                <a:tc>
                  <a:txBody>
                    <a:bodyPr/>
                    <a:lstStyle/>
                    <a:p>
                      <a:pPr algn="l"/>
                      <a:r>
                        <a:rPr lang="en-US" sz="1800">
                          <a:solidFill>
                            <a:srgbClr val="2B4326"/>
                          </a:solidFill>
                          <a:effectLst/>
                          <a:latin typeface="Verdana"/>
                        </a:rPr>
                        <a:t> </a:t>
                      </a:r>
                    </a:p>
                  </a:txBody>
                  <a:tcPr marL="0" marR="0" marT="0" marB="0" anchor="ctr">
                    <a:lnL>
                      <a:noFill/>
                    </a:lnL>
                    <a:lnR>
                      <a:noFill/>
                    </a:lnR>
                    <a:lnT>
                      <a:noFill/>
                    </a:lnT>
                    <a:lnB>
                      <a:noFill/>
                    </a:lnB>
                  </a:tcPr>
                </a:tc>
                <a:tc>
                  <a:txBody>
                    <a:bodyPr/>
                    <a:lstStyle/>
                    <a:p>
                      <a:pPr algn="l"/>
                      <a:endParaRPr lang="en-US" sz="1800">
                        <a:solidFill>
                          <a:srgbClr val="2B4326"/>
                        </a:solidFill>
                        <a:effectLst/>
                        <a:latin typeface="Verdana"/>
                      </a:endParaRPr>
                    </a:p>
                  </a:txBody>
                  <a:tcPr marL="0" marR="0" marT="0" marB="0" anchor="ctr">
                    <a:lnL>
                      <a:noFill/>
                    </a:lnL>
                    <a:lnR>
                      <a:noFill/>
                    </a:lnR>
                    <a:lnT>
                      <a:noFill/>
                    </a:lnT>
                    <a:lnB>
                      <a:noFill/>
                    </a:lnB>
                  </a:tcPr>
                </a:tc>
                <a:tc>
                  <a:txBody>
                    <a:bodyPr/>
                    <a:lstStyle/>
                    <a:p>
                      <a:pPr algn="l"/>
                      <a:r>
                        <a:rPr lang="en-US" sz="1800">
                          <a:solidFill>
                            <a:srgbClr val="2B4326"/>
                          </a:solidFill>
                          <a:effectLst/>
                          <a:latin typeface="Verdana"/>
                        </a:rPr>
                        <a:t> </a:t>
                      </a:r>
                    </a:p>
                  </a:txBody>
                  <a:tcPr marL="0" marR="0" marT="0" marB="0" anchor="ctr">
                    <a:lnL>
                      <a:noFill/>
                    </a:lnL>
                    <a:lnR>
                      <a:noFill/>
                    </a:lnR>
                    <a:lnT>
                      <a:noFill/>
                    </a:lnT>
                    <a:lnB>
                      <a:noFill/>
                    </a:lnB>
                  </a:tcPr>
                </a:tc>
              </a:tr>
            </a:tbl>
          </a:graphicData>
        </a:graphic>
      </p:graphicFrame>
      <p:graphicFrame>
        <p:nvGraphicFramePr>
          <p:cNvPr id="5" name="Table 4"/>
          <p:cNvGraphicFramePr>
            <a:graphicFrameLocks noGrp="1"/>
          </p:cNvGraphicFramePr>
          <p:nvPr/>
        </p:nvGraphicFramePr>
        <p:xfrm>
          <a:off x="2297646" y="1600200"/>
          <a:ext cx="4548707" cy="4525962"/>
        </p:xfrm>
        <a:graphic>
          <a:graphicData uri="http://schemas.openxmlformats.org/drawingml/2006/table">
            <a:tbl>
              <a:tblPr/>
              <a:tblGrid>
                <a:gridCol w="724317"/>
                <a:gridCol w="3824390"/>
              </a:tblGrid>
              <a:tr h="636819">
                <a:tc>
                  <a:txBody>
                    <a:bodyPr/>
                    <a:lstStyle/>
                    <a:p>
                      <a:pPr algn="l"/>
                      <a:r>
                        <a:rPr lang="en-US" sz="1300" b="1" i="0">
                          <a:solidFill>
                            <a:srgbClr val="004A00"/>
                          </a:solidFill>
                          <a:effectLst/>
                          <a:latin typeface="Verdana"/>
                        </a:rPr>
                        <a:t>Common Name:</a:t>
                      </a:r>
                    </a:p>
                  </a:txBody>
                  <a:tcPr marL="11372" marR="11372" marT="11372" marB="11372" anchor="ctr">
                    <a:lnL>
                      <a:noFill/>
                    </a:lnL>
                    <a:lnR>
                      <a:noFill/>
                    </a:lnR>
                    <a:lnT>
                      <a:noFill/>
                    </a:lnT>
                    <a:lnB>
                      <a:noFill/>
                    </a:lnB>
                  </a:tcPr>
                </a:tc>
                <a:tc>
                  <a:txBody>
                    <a:bodyPr/>
                    <a:lstStyle/>
                    <a:p>
                      <a:pPr algn="l"/>
                      <a:r>
                        <a:rPr lang="en-US" sz="1300" b="0" i="0">
                          <a:solidFill>
                            <a:srgbClr val="000000"/>
                          </a:solidFill>
                          <a:effectLst/>
                          <a:latin typeface="Verdana"/>
                        </a:rPr>
                        <a:t>Mexican Redbud</a:t>
                      </a:r>
                      <a:endParaRPr lang="en-US" sz="1300">
                        <a:solidFill>
                          <a:srgbClr val="2B4326"/>
                        </a:solidFill>
                        <a:effectLst/>
                        <a:latin typeface="Verdana"/>
                      </a:endParaRPr>
                    </a:p>
                  </a:txBody>
                  <a:tcPr marL="11372" marR="11372" marT="11372" marB="11372" anchor="ctr">
                    <a:lnL>
                      <a:noFill/>
                    </a:lnL>
                    <a:lnR>
                      <a:noFill/>
                    </a:lnR>
                    <a:lnT>
                      <a:noFill/>
                    </a:lnT>
                    <a:lnB>
                      <a:noFill/>
                    </a:lnB>
                  </a:tcPr>
                </a:tc>
              </a:tr>
              <a:tr h="432127">
                <a:tc>
                  <a:txBody>
                    <a:bodyPr/>
                    <a:lstStyle/>
                    <a:p>
                      <a:pPr algn="l"/>
                      <a:r>
                        <a:rPr lang="en-US" sz="1300" b="1" i="0">
                          <a:solidFill>
                            <a:srgbClr val="004A00"/>
                          </a:solidFill>
                          <a:effectLst/>
                          <a:latin typeface="Verdana"/>
                        </a:rPr>
                        <a:t>Latin Name:</a:t>
                      </a:r>
                    </a:p>
                  </a:txBody>
                  <a:tcPr marL="11372" marR="11372" marT="11372" marB="11372" anchor="ctr">
                    <a:lnL>
                      <a:noFill/>
                    </a:lnL>
                    <a:lnR>
                      <a:noFill/>
                    </a:lnR>
                    <a:lnT>
                      <a:noFill/>
                    </a:lnT>
                    <a:lnB>
                      <a:noFill/>
                    </a:lnB>
                  </a:tcPr>
                </a:tc>
                <a:tc>
                  <a:txBody>
                    <a:bodyPr/>
                    <a:lstStyle/>
                    <a:p>
                      <a:pPr algn="l"/>
                      <a:r>
                        <a:rPr lang="en-US" sz="1300" b="0" i="1">
                          <a:solidFill>
                            <a:srgbClr val="000000"/>
                          </a:solidFill>
                          <a:effectLst/>
                          <a:latin typeface="Verdana"/>
                        </a:rPr>
                        <a:t>Cercis canadensis var. mexicana</a:t>
                      </a:r>
                      <a:endParaRPr lang="en-US" sz="1300">
                        <a:solidFill>
                          <a:srgbClr val="2B4326"/>
                        </a:solidFill>
                        <a:effectLst/>
                        <a:latin typeface="Verdana"/>
                      </a:endParaRPr>
                    </a:p>
                  </a:txBody>
                  <a:tcPr marL="11372" marR="11372" marT="11372" marB="11372" anchor="ctr">
                    <a:lnL>
                      <a:noFill/>
                    </a:lnL>
                    <a:lnR>
                      <a:noFill/>
                    </a:lnR>
                    <a:lnT>
                      <a:noFill/>
                    </a:lnT>
                    <a:lnB>
                      <a:noFill/>
                    </a:lnB>
                  </a:tcPr>
                </a:tc>
              </a:tr>
              <a:tr h="432127">
                <a:tc>
                  <a:txBody>
                    <a:bodyPr/>
                    <a:lstStyle/>
                    <a:p>
                      <a:pPr algn="l"/>
                      <a:r>
                        <a:rPr lang="en-US" sz="1300" b="1" i="0">
                          <a:solidFill>
                            <a:srgbClr val="004A00"/>
                          </a:solidFill>
                          <a:effectLst/>
                          <a:latin typeface="Verdana"/>
                        </a:rPr>
                        <a:t>Tree Size:</a:t>
                      </a:r>
                    </a:p>
                  </a:txBody>
                  <a:tcPr marL="11372" marR="11372" marT="11372" marB="11372" anchor="ctr">
                    <a:lnL>
                      <a:noFill/>
                    </a:lnL>
                    <a:lnR>
                      <a:noFill/>
                    </a:lnR>
                    <a:lnT>
                      <a:noFill/>
                    </a:lnT>
                    <a:lnB>
                      <a:noFill/>
                    </a:lnB>
                  </a:tcPr>
                </a:tc>
                <a:tc>
                  <a:txBody>
                    <a:bodyPr/>
                    <a:lstStyle/>
                    <a:p>
                      <a:pPr algn="l"/>
                      <a:r>
                        <a:rPr lang="en-US" sz="1300" b="0" i="0">
                          <a:solidFill>
                            <a:srgbClr val="000000"/>
                          </a:solidFill>
                          <a:effectLst/>
                          <a:latin typeface="Verdana"/>
                        </a:rPr>
                        <a:t>Small</a:t>
                      </a:r>
                      <a:endParaRPr lang="en-US" sz="1300">
                        <a:solidFill>
                          <a:srgbClr val="2B4326"/>
                        </a:solidFill>
                        <a:effectLst/>
                        <a:latin typeface="Verdana"/>
                      </a:endParaRPr>
                    </a:p>
                  </a:txBody>
                  <a:tcPr marL="11372" marR="11372" marT="11372" marB="11372" anchor="ctr">
                    <a:lnL>
                      <a:noFill/>
                    </a:lnL>
                    <a:lnR>
                      <a:noFill/>
                    </a:lnR>
                    <a:lnT>
                      <a:noFill/>
                    </a:lnT>
                    <a:lnB>
                      <a:noFill/>
                    </a:lnB>
                  </a:tcPr>
                </a:tc>
              </a:tr>
              <a:tr h="432127">
                <a:tc>
                  <a:txBody>
                    <a:bodyPr/>
                    <a:lstStyle/>
                    <a:p>
                      <a:pPr algn="l"/>
                      <a:r>
                        <a:rPr lang="en-US" sz="1300" b="1" i="0">
                          <a:solidFill>
                            <a:srgbClr val="004A00"/>
                          </a:solidFill>
                          <a:effectLst/>
                          <a:latin typeface="Verdana"/>
                        </a:rPr>
                        <a:t>Leaf Type:</a:t>
                      </a:r>
                    </a:p>
                  </a:txBody>
                  <a:tcPr marL="11372" marR="11372" marT="11372" marB="11372" anchor="ctr">
                    <a:lnL>
                      <a:noFill/>
                    </a:lnL>
                    <a:lnR>
                      <a:noFill/>
                    </a:lnR>
                    <a:lnT>
                      <a:noFill/>
                    </a:lnT>
                    <a:lnB>
                      <a:noFill/>
                    </a:lnB>
                  </a:tcPr>
                </a:tc>
                <a:tc>
                  <a:txBody>
                    <a:bodyPr/>
                    <a:lstStyle/>
                    <a:p>
                      <a:pPr algn="l"/>
                      <a:r>
                        <a:rPr lang="en-US" sz="1300" b="0" i="0">
                          <a:solidFill>
                            <a:srgbClr val="000000"/>
                          </a:solidFill>
                          <a:effectLst/>
                          <a:latin typeface="Verdana"/>
                        </a:rPr>
                        <a:t>Deciduous</a:t>
                      </a:r>
                      <a:endParaRPr lang="en-US" sz="1300">
                        <a:solidFill>
                          <a:srgbClr val="2B4326"/>
                        </a:solidFill>
                        <a:effectLst/>
                        <a:latin typeface="Verdana"/>
                      </a:endParaRPr>
                    </a:p>
                  </a:txBody>
                  <a:tcPr marL="11372" marR="11372" marT="11372" marB="11372" anchor="ctr">
                    <a:lnL>
                      <a:noFill/>
                    </a:lnL>
                    <a:lnR>
                      <a:noFill/>
                    </a:lnR>
                    <a:lnT>
                      <a:noFill/>
                    </a:lnT>
                    <a:lnB>
                      <a:noFill/>
                    </a:lnB>
                  </a:tcPr>
                </a:tc>
              </a:tr>
              <a:tr h="432127">
                <a:tc>
                  <a:txBody>
                    <a:bodyPr/>
                    <a:lstStyle/>
                    <a:p>
                      <a:pPr algn="l"/>
                      <a:r>
                        <a:rPr lang="en-US" sz="1300" b="1" i="0">
                          <a:solidFill>
                            <a:srgbClr val="004A00"/>
                          </a:solidFill>
                          <a:effectLst/>
                          <a:latin typeface="Verdana"/>
                        </a:rPr>
                        <a:t>Growth Rate:</a:t>
                      </a:r>
                    </a:p>
                  </a:txBody>
                  <a:tcPr marL="11372" marR="11372" marT="11372" marB="11372" anchor="ctr">
                    <a:lnL>
                      <a:noFill/>
                    </a:lnL>
                    <a:lnR>
                      <a:noFill/>
                    </a:lnR>
                    <a:lnT>
                      <a:noFill/>
                    </a:lnT>
                    <a:lnB>
                      <a:noFill/>
                    </a:lnB>
                  </a:tcPr>
                </a:tc>
                <a:tc>
                  <a:txBody>
                    <a:bodyPr/>
                    <a:lstStyle/>
                    <a:p>
                      <a:pPr algn="l"/>
                      <a:r>
                        <a:rPr lang="en-US" sz="1300" b="0" i="0">
                          <a:solidFill>
                            <a:srgbClr val="000000"/>
                          </a:solidFill>
                          <a:effectLst/>
                          <a:latin typeface="Verdana"/>
                        </a:rPr>
                        <a:t>Slow</a:t>
                      </a:r>
                      <a:endParaRPr lang="en-US" sz="1300">
                        <a:solidFill>
                          <a:srgbClr val="2B4326"/>
                        </a:solidFill>
                        <a:effectLst/>
                        <a:latin typeface="Verdana"/>
                      </a:endParaRPr>
                    </a:p>
                  </a:txBody>
                  <a:tcPr marL="11372" marR="11372" marT="11372" marB="11372" anchor="ctr">
                    <a:lnL>
                      <a:noFill/>
                    </a:lnL>
                    <a:lnR>
                      <a:noFill/>
                    </a:lnR>
                    <a:lnT>
                      <a:noFill/>
                    </a:lnT>
                    <a:lnB>
                      <a:noFill/>
                    </a:lnB>
                  </a:tcPr>
                </a:tc>
              </a:tr>
              <a:tr h="432127">
                <a:tc>
                  <a:txBody>
                    <a:bodyPr/>
                    <a:lstStyle/>
                    <a:p>
                      <a:pPr algn="l"/>
                      <a:r>
                        <a:rPr lang="en-US" sz="1300" b="1" i="0">
                          <a:solidFill>
                            <a:srgbClr val="004A00"/>
                          </a:solidFill>
                          <a:effectLst/>
                          <a:latin typeface="Verdana"/>
                        </a:rPr>
                        <a:t>Water Needs:</a:t>
                      </a:r>
                    </a:p>
                  </a:txBody>
                  <a:tcPr marL="11372" marR="11372" marT="11372" marB="11372" anchor="ctr">
                    <a:lnL>
                      <a:noFill/>
                    </a:lnL>
                    <a:lnR>
                      <a:noFill/>
                    </a:lnR>
                    <a:lnT>
                      <a:noFill/>
                    </a:lnT>
                    <a:lnB>
                      <a:noFill/>
                    </a:lnB>
                  </a:tcPr>
                </a:tc>
                <a:tc>
                  <a:txBody>
                    <a:bodyPr/>
                    <a:lstStyle/>
                    <a:p>
                      <a:pPr algn="l"/>
                      <a:r>
                        <a:rPr lang="en-US" sz="1300" b="0" i="0">
                          <a:solidFill>
                            <a:srgbClr val="000000"/>
                          </a:solidFill>
                          <a:effectLst/>
                          <a:latin typeface="Verdana"/>
                        </a:rPr>
                        <a:t>Dry</a:t>
                      </a:r>
                      <a:endParaRPr lang="en-US" sz="1300">
                        <a:solidFill>
                          <a:srgbClr val="2B4326"/>
                        </a:solidFill>
                        <a:effectLst/>
                        <a:latin typeface="Verdana"/>
                      </a:endParaRPr>
                    </a:p>
                  </a:txBody>
                  <a:tcPr marL="11372" marR="11372" marT="11372" marB="11372" anchor="ctr">
                    <a:lnL>
                      <a:noFill/>
                    </a:lnL>
                    <a:lnR>
                      <a:noFill/>
                    </a:lnR>
                    <a:lnT>
                      <a:noFill/>
                    </a:lnT>
                    <a:lnB>
                      <a:noFill/>
                    </a:lnB>
                  </a:tcPr>
                </a:tc>
              </a:tr>
              <a:tr h="432127">
                <a:tc>
                  <a:txBody>
                    <a:bodyPr/>
                    <a:lstStyle/>
                    <a:p>
                      <a:pPr algn="l"/>
                      <a:r>
                        <a:rPr lang="en-US" sz="1300" b="1" i="0">
                          <a:solidFill>
                            <a:srgbClr val="004A00"/>
                          </a:solidFill>
                          <a:effectLst/>
                          <a:latin typeface="Verdana"/>
                        </a:rPr>
                        <a:t>Tolerances:</a:t>
                      </a:r>
                    </a:p>
                  </a:txBody>
                  <a:tcPr marL="11372" marR="11372" marT="11372" marB="11372" anchor="ctr">
                    <a:lnL>
                      <a:noFill/>
                    </a:lnL>
                    <a:lnR>
                      <a:noFill/>
                    </a:lnR>
                    <a:lnT>
                      <a:noFill/>
                    </a:lnT>
                    <a:lnB>
                      <a:noFill/>
                    </a:lnB>
                  </a:tcPr>
                </a:tc>
                <a:tc>
                  <a:txBody>
                    <a:bodyPr/>
                    <a:lstStyle/>
                    <a:p>
                      <a:pPr algn="l"/>
                      <a:r>
                        <a:rPr lang="en-US" sz="1300" b="0" i="0">
                          <a:solidFill>
                            <a:srgbClr val="000000"/>
                          </a:solidFill>
                          <a:effectLst/>
                          <a:latin typeface="Verdana"/>
                        </a:rPr>
                        <a:t>Drought, alkaline soils (pH &gt; 7.5)</a:t>
                      </a:r>
                      <a:endParaRPr lang="en-US" sz="1300">
                        <a:solidFill>
                          <a:srgbClr val="2B4326"/>
                        </a:solidFill>
                        <a:effectLst/>
                        <a:latin typeface="Verdana"/>
                      </a:endParaRPr>
                    </a:p>
                  </a:txBody>
                  <a:tcPr marL="11372" marR="11372" marT="11372" marB="11372" anchor="ctr">
                    <a:lnL>
                      <a:noFill/>
                    </a:lnL>
                    <a:lnR>
                      <a:noFill/>
                    </a:lnR>
                    <a:lnT>
                      <a:noFill/>
                    </a:lnT>
                    <a:lnB>
                      <a:noFill/>
                    </a:lnB>
                  </a:tcPr>
                </a:tc>
              </a:tr>
              <a:tr h="432127">
                <a:tc>
                  <a:txBody>
                    <a:bodyPr/>
                    <a:lstStyle/>
                    <a:p>
                      <a:pPr algn="l"/>
                      <a:r>
                        <a:rPr lang="en-US" sz="1300" b="1" i="0">
                          <a:solidFill>
                            <a:srgbClr val="004A00"/>
                          </a:solidFill>
                          <a:effectLst/>
                          <a:latin typeface="Verdana"/>
                        </a:rPr>
                        <a:t>Attributes:</a:t>
                      </a:r>
                    </a:p>
                  </a:txBody>
                  <a:tcPr marL="11372" marR="11372" marT="11372" marB="11372" anchor="ctr">
                    <a:lnL>
                      <a:noFill/>
                    </a:lnL>
                    <a:lnR>
                      <a:noFill/>
                    </a:lnR>
                    <a:lnT>
                      <a:noFill/>
                    </a:lnT>
                    <a:lnB>
                      <a:noFill/>
                    </a:lnB>
                  </a:tcPr>
                </a:tc>
                <a:tc>
                  <a:txBody>
                    <a:bodyPr/>
                    <a:lstStyle/>
                    <a:p>
                      <a:pPr algn="l"/>
                      <a:r>
                        <a:rPr lang="en-US" sz="1300" b="0" i="0">
                          <a:solidFill>
                            <a:srgbClr val="000000"/>
                          </a:solidFill>
                          <a:effectLst/>
                          <a:latin typeface="Verdana"/>
                        </a:rPr>
                        <a:t>Texas native, showy or fragrant flower, attractive seeds or fruit</a:t>
                      </a:r>
                      <a:endParaRPr lang="en-US" sz="1300">
                        <a:solidFill>
                          <a:srgbClr val="2B4326"/>
                        </a:solidFill>
                        <a:effectLst/>
                        <a:latin typeface="Verdana"/>
                      </a:endParaRPr>
                    </a:p>
                  </a:txBody>
                  <a:tcPr marL="11372" marR="11372" marT="11372" marB="11372" anchor="ctr">
                    <a:lnL>
                      <a:noFill/>
                    </a:lnL>
                    <a:lnR>
                      <a:noFill/>
                    </a:lnR>
                    <a:lnT>
                      <a:noFill/>
                    </a:lnT>
                    <a:lnB>
                      <a:noFill/>
                    </a:lnB>
                  </a:tcPr>
                </a:tc>
              </a:tr>
              <a:tr h="432127">
                <a:tc>
                  <a:txBody>
                    <a:bodyPr/>
                    <a:lstStyle/>
                    <a:p>
                      <a:pPr algn="l"/>
                      <a:r>
                        <a:rPr lang="en-US" sz="1300" b="1" i="0">
                          <a:solidFill>
                            <a:srgbClr val="004A00"/>
                          </a:solidFill>
                          <a:effectLst/>
                          <a:latin typeface="Verdana"/>
                        </a:rPr>
                        <a:t>Features:</a:t>
                      </a:r>
                    </a:p>
                  </a:txBody>
                  <a:tcPr marL="11372" marR="11372" marT="11372" marB="11372" anchor="ctr">
                    <a:lnL>
                      <a:noFill/>
                    </a:lnL>
                    <a:lnR>
                      <a:noFill/>
                    </a:lnR>
                    <a:lnT>
                      <a:noFill/>
                    </a:lnT>
                    <a:lnB>
                      <a:noFill/>
                    </a:lnB>
                  </a:tcPr>
                </a:tc>
                <a:tc>
                  <a:txBody>
                    <a:bodyPr/>
                    <a:lstStyle/>
                    <a:p>
                      <a:pPr algn="l"/>
                      <a:r>
                        <a:rPr lang="en-US" sz="1300" b="0" i="0">
                          <a:solidFill>
                            <a:srgbClr val="000000"/>
                          </a:solidFill>
                          <a:effectLst/>
                          <a:latin typeface="Verdana"/>
                        </a:rPr>
                        <a:t>Small, glossy, wavy-edged leaves, pink to purple flowers, and brown seed pods.</a:t>
                      </a:r>
                      <a:endParaRPr lang="en-US" sz="1300">
                        <a:solidFill>
                          <a:srgbClr val="2B4326"/>
                        </a:solidFill>
                        <a:effectLst/>
                        <a:latin typeface="Verdana"/>
                      </a:endParaRPr>
                    </a:p>
                  </a:txBody>
                  <a:tcPr marL="11372" marR="11372" marT="11372" marB="11372" anchor="ctr">
                    <a:lnL>
                      <a:noFill/>
                    </a:lnL>
                    <a:lnR>
                      <a:noFill/>
                    </a:lnR>
                    <a:lnT>
                      <a:noFill/>
                    </a:lnT>
                    <a:lnB>
                      <a:noFill/>
                    </a:lnB>
                  </a:tcPr>
                </a:tc>
              </a:tr>
              <a:tr h="432127">
                <a:tc>
                  <a:txBody>
                    <a:bodyPr/>
                    <a:lstStyle/>
                    <a:p>
                      <a:pPr algn="l"/>
                      <a:r>
                        <a:rPr lang="en-US" sz="1300" b="1" i="0">
                          <a:solidFill>
                            <a:srgbClr val="004A00"/>
                          </a:solidFill>
                          <a:effectLst/>
                          <a:latin typeface="Verdana"/>
                        </a:rPr>
                        <a:t>Comments:</a:t>
                      </a:r>
                    </a:p>
                  </a:txBody>
                  <a:tcPr marL="11372" marR="11372" marT="11372" marB="11372" anchor="ctr">
                    <a:lnL>
                      <a:noFill/>
                    </a:lnL>
                    <a:lnR>
                      <a:noFill/>
                    </a:lnR>
                    <a:lnT>
                      <a:noFill/>
                    </a:lnT>
                    <a:lnB>
                      <a:noFill/>
                    </a:lnB>
                  </a:tcPr>
                </a:tc>
                <a:tc>
                  <a:txBody>
                    <a:bodyPr/>
                    <a:lstStyle/>
                    <a:p>
                      <a:pPr algn="l"/>
                      <a:r>
                        <a:rPr lang="en-US" sz="1300" b="0" i="0" dirty="0">
                          <a:solidFill>
                            <a:srgbClr val="000000"/>
                          </a:solidFill>
                          <a:effectLst/>
                          <a:latin typeface="Verdana"/>
                        </a:rPr>
                        <a:t>Southwestern variety suited for drier sites.</a:t>
                      </a:r>
                      <a:endParaRPr lang="en-US" sz="1300" dirty="0">
                        <a:solidFill>
                          <a:srgbClr val="2B4326"/>
                        </a:solidFill>
                        <a:effectLst/>
                        <a:latin typeface="Verdana"/>
                      </a:endParaRPr>
                    </a:p>
                  </a:txBody>
                  <a:tcPr marL="11372" marR="11372" marT="11372" marB="11372" anchor="ctr">
                    <a:lnL>
                      <a:noFill/>
                    </a:lnL>
                    <a:lnR>
                      <a:noFill/>
                    </a:lnR>
                    <a:lnT>
                      <a:noFill/>
                    </a:lnT>
                    <a:lnB>
                      <a:noFill/>
                    </a:lnB>
                  </a:tcPr>
                </a:tc>
              </a:tr>
            </a:tbl>
          </a:graphicData>
        </a:graphic>
      </p:graphicFrame>
      <p:pic>
        <p:nvPicPr>
          <p:cNvPr id="7169" name="Picture 1" descr="Mexican Redbu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3351"/>
            <a:ext cx="67056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24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1554691" y="1600200"/>
          <a:ext cx="6034617" cy="4525963"/>
        </p:xfrm>
        <a:graphic>
          <a:graphicData uri="http://schemas.openxmlformats.org/drawingml/2006/table">
            <a:tbl>
              <a:tblPr/>
              <a:tblGrid>
                <a:gridCol w="5172529"/>
                <a:gridCol w="862088"/>
              </a:tblGrid>
              <a:tr h="4525963">
                <a:tc>
                  <a:txBody>
                    <a:bodyPr/>
                    <a:lstStyle/>
                    <a:p>
                      <a:pPr algn="l"/>
                      <a:r>
                        <a:rPr lang="en-US" sz="1800">
                          <a:solidFill>
                            <a:srgbClr val="2B4326"/>
                          </a:solidFill>
                          <a:effectLst/>
                          <a:latin typeface="Verdana"/>
                        </a:rPr>
                        <a:t/>
                      </a:r>
                      <a:br>
                        <a:rPr lang="en-US" sz="1800">
                          <a:solidFill>
                            <a:srgbClr val="2B4326"/>
                          </a:solidFill>
                          <a:effectLst/>
                          <a:latin typeface="Verdana"/>
                        </a:rPr>
                      </a:br>
                      <a:endParaRPr lang="en-US" sz="1800">
                        <a:solidFill>
                          <a:srgbClr val="2B4326"/>
                        </a:solidFill>
                        <a:effectLst/>
                        <a:latin typeface="Verdana"/>
                      </a:endParaRPr>
                    </a:p>
                  </a:txBody>
                  <a:tcPr marL="0" marR="0" marT="0" marB="0" anchor="ctr">
                    <a:lnL>
                      <a:noFill/>
                    </a:lnL>
                    <a:lnR>
                      <a:noFill/>
                    </a:lnR>
                    <a:lnT>
                      <a:noFill/>
                    </a:lnT>
                    <a:lnB>
                      <a:noFill/>
                    </a:lnB>
                  </a:tcPr>
                </a:tc>
                <a:tc>
                  <a:txBody>
                    <a:bodyPr/>
                    <a:lstStyle/>
                    <a:p>
                      <a:pPr algn="l"/>
                      <a:r>
                        <a:rPr lang="en-US" sz="1800">
                          <a:solidFill>
                            <a:srgbClr val="2B4326"/>
                          </a:solidFill>
                          <a:effectLst/>
                          <a:latin typeface="Verdana"/>
                        </a:rPr>
                        <a:t> </a:t>
                      </a:r>
                    </a:p>
                  </a:txBody>
                  <a:tcPr marL="0" marR="0" marT="0" marB="0" anchor="ctr">
                    <a:lnL>
                      <a:noFill/>
                    </a:lnL>
                    <a:lnR>
                      <a:noFill/>
                    </a:lnR>
                    <a:lnT>
                      <a:noFill/>
                    </a:lnT>
                    <a:lnB>
                      <a:noFill/>
                    </a:lnB>
                  </a:tcPr>
                </a:tc>
              </a:tr>
            </a:tbl>
          </a:graphicData>
        </a:graphic>
      </p:graphicFrame>
      <p:graphicFrame>
        <p:nvGraphicFramePr>
          <p:cNvPr id="5" name="Table 4"/>
          <p:cNvGraphicFramePr>
            <a:graphicFrameLocks noGrp="1"/>
          </p:cNvGraphicFramePr>
          <p:nvPr/>
        </p:nvGraphicFramePr>
        <p:xfrm>
          <a:off x="1524000" y="3436461"/>
          <a:ext cx="6096000" cy="853440"/>
        </p:xfrm>
        <a:graphic>
          <a:graphicData uri="http://schemas.openxmlformats.org/drawingml/2006/table">
            <a:tbl>
              <a:tblPr/>
              <a:tblGrid>
                <a:gridCol w="1051034"/>
                <a:gridCol w="5044966"/>
              </a:tblGrid>
              <a:tr h="129540">
                <a:tc>
                  <a:txBody>
                    <a:bodyPr/>
                    <a:lstStyle/>
                    <a:p>
                      <a:pPr algn="l"/>
                      <a:r>
                        <a:rPr lang="en-US" b="1" i="0">
                          <a:solidFill>
                            <a:srgbClr val="004A00"/>
                          </a:solidFill>
                          <a:effectLst/>
                          <a:latin typeface="Verdana"/>
                        </a:rPr>
                        <a:t>Common Name:</a:t>
                      </a:r>
                    </a:p>
                  </a:txBody>
                  <a:tcPr marL="15240" marR="15240" marT="15240" marB="15240" anchor="ctr">
                    <a:lnL>
                      <a:noFill/>
                    </a:lnL>
                    <a:lnR>
                      <a:noFill/>
                    </a:lnR>
                    <a:lnT>
                      <a:noFill/>
                    </a:lnT>
                    <a:lnB>
                      <a:noFill/>
                    </a:lnB>
                  </a:tcPr>
                </a:tc>
                <a:tc>
                  <a:txBody>
                    <a:bodyPr/>
                    <a:lstStyle/>
                    <a:p>
                      <a:pPr algn="l"/>
                      <a:r>
                        <a:rPr lang="en-US" b="0" i="0" dirty="0">
                          <a:solidFill>
                            <a:srgbClr val="000000"/>
                          </a:solidFill>
                          <a:effectLst/>
                          <a:latin typeface="Verdana"/>
                        </a:rPr>
                        <a:t>Chinese </a:t>
                      </a:r>
                      <a:r>
                        <a:rPr lang="en-US" b="0" i="0" dirty="0" err="1">
                          <a:solidFill>
                            <a:srgbClr val="000000"/>
                          </a:solidFill>
                          <a:effectLst/>
                          <a:latin typeface="Verdana"/>
                        </a:rPr>
                        <a:t>Pistache</a:t>
                      </a:r>
                      <a:endParaRPr lang="en-US" dirty="0">
                        <a:solidFill>
                          <a:srgbClr val="2B4326"/>
                        </a:solidFill>
                        <a:effectLst/>
                        <a:latin typeface="Verdana"/>
                      </a:endParaRPr>
                    </a:p>
                  </a:txBody>
                  <a:tcPr marL="15240" marR="15240" marT="15240" marB="15240" anchor="ctr">
                    <a:lnL>
                      <a:noFill/>
                    </a:lnL>
                    <a:lnR>
                      <a:noFill/>
                    </a:lnR>
                    <a:lnT>
                      <a:noFill/>
                    </a:lnT>
                    <a:lnB>
                      <a:noFill/>
                    </a:lnB>
                  </a:tcPr>
                </a:tc>
              </a:tr>
            </a:tbl>
          </a:graphicData>
        </a:graphic>
      </p:graphicFrame>
      <p:pic>
        <p:nvPicPr>
          <p:cNvPr id="19457" name="Picture 1" descr="Chinese Pistac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43972"/>
            <a:ext cx="6518778" cy="6518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86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5 Questions to Ask Before You Plant a Tree in Your Yard</a:t>
            </a:r>
            <a:endParaRPr lang="en-US" dirty="0"/>
          </a:p>
        </p:txBody>
      </p:sp>
      <p:sp>
        <p:nvSpPr>
          <p:cNvPr id="3" name="Content Placeholder 2"/>
          <p:cNvSpPr>
            <a:spLocks noGrp="1"/>
          </p:cNvSpPr>
          <p:nvPr>
            <p:ph idx="1"/>
          </p:nvPr>
        </p:nvSpPr>
        <p:spPr/>
        <p:txBody>
          <a:bodyPr/>
          <a:lstStyle/>
          <a:p>
            <a:r>
              <a:rPr lang="en-US" b="1" dirty="0"/>
              <a:t>What will the tree’s height</a:t>
            </a:r>
            <a:r>
              <a:rPr lang="en-US" dirty="0"/>
              <a:t> </a:t>
            </a:r>
            <a:r>
              <a:rPr lang="en-US" b="1" dirty="0"/>
              <a:t>be when it reaches maturity?</a:t>
            </a:r>
            <a:endParaRPr lang="en-US" dirty="0"/>
          </a:p>
          <a:p>
            <a:r>
              <a:rPr lang="en-US" b="1" dirty="0"/>
              <a:t>How wide will the canopy be</a:t>
            </a:r>
            <a:r>
              <a:rPr lang="en-US" b="1" dirty="0" smtClean="0"/>
              <a:t>?</a:t>
            </a:r>
          </a:p>
          <a:p>
            <a:r>
              <a:rPr lang="en-US" b="1" dirty="0"/>
              <a:t>Will it drop a lot of leaves in the fall or stay green all year round?</a:t>
            </a:r>
            <a:endParaRPr lang="en-US" dirty="0"/>
          </a:p>
          <a:p>
            <a:r>
              <a:rPr lang="en-US" b="1" dirty="0" smtClean="0"/>
              <a:t>Does </a:t>
            </a:r>
            <a:r>
              <a:rPr lang="en-US" b="1" dirty="0"/>
              <a:t>it grow fruit</a:t>
            </a:r>
            <a:r>
              <a:rPr lang="en-US" b="1" dirty="0" smtClean="0"/>
              <a:t>?</a:t>
            </a:r>
          </a:p>
          <a:p>
            <a:r>
              <a:rPr lang="en-US" b="1" dirty="0"/>
              <a:t>What are the </a:t>
            </a:r>
            <a:r>
              <a:rPr lang="en-US" b="1" dirty="0" smtClean="0"/>
              <a:t>trees needs to grow healthy and strong?</a:t>
            </a:r>
            <a:endParaRPr lang="en-US" b="1" dirty="0"/>
          </a:p>
          <a:p>
            <a:endParaRPr lang="en-US" dirty="0"/>
          </a:p>
          <a:p>
            <a:endParaRPr lang="en-US" dirty="0"/>
          </a:p>
        </p:txBody>
      </p:sp>
    </p:spTree>
    <p:extLst>
      <p:ext uri="{BB962C8B-B14F-4D97-AF65-F5344CB8AC3E}">
        <p14:creationId xmlns:p14="http://schemas.microsoft.com/office/powerpoint/2010/main" val="2568606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American Elm (White Elm)</a:t>
            </a:r>
          </a:p>
        </p:txBody>
      </p:sp>
      <p:graphicFrame>
        <p:nvGraphicFramePr>
          <p:cNvPr id="4" name="Content Placeholder 3"/>
          <p:cNvGraphicFramePr>
            <a:graphicFrameLocks noGrp="1"/>
          </p:cNvGraphicFramePr>
          <p:nvPr>
            <p:ph idx="1"/>
          </p:nvPr>
        </p:nvGraphicFramePr>
        <p:xfrm>
          <a:off x="2189914" y="1600200"/>
          <a:ext cx="4764171" cy="4525962"/>
        </p:xfrm>
        <a:graphic>
          <a:graphicData uri="http://schemas.openxmlformats.org/drawingml/2006/table">
            <a:tbl>
              <a:tblPr/>
              <a:tblGrid>
                <a:gridCol w="721844"/>
                <a:gridCol w="3464852"/>
                <a:gridCol w="577475"/>
              </a:tblGrid>
              <a:tr h="285850">
                <a:tc>
                  <a:txBody>
                    <a:bodyPr/>
                    <a:lstStyle/>
                    <a:p>
                      <a:endParaRPr lang="en-US" sz="1400"/>
                    </a:p>
                  </a:txBody>
                  <a:tcPr marL="71463" marR="71463" marT="35731" marB="35731" anchor="ctr">
                    <a:lnL>
                      <a:noFill/>
                    </a:lnL>
                    <a:lnR>
                      <a:noFill/>
                    </a:lnR>
                    <a:lnT>
                      <a:noFill/>
                    </a:lnT>
                    <a:lnB>
                      <a:noFill/>
                    </a:lnB>
                  </a:tcPr>
                </a:tc>
                <a:tc>
                  <a:txBody>
                    <a:bodyPr/>
                    <a:lstStyle/>
                    <a:p>
                      <a:endParaRPr lang="en-US" sz="1400"/>
                    </a:p>
                  </a:txBody>
                  <a:tcPr marL="71463" marR="71463" marT="35731" marB="35731">
                    <a:lnL>
                      <a:noFill/>
                    </a:lnL>
                  </a:tcPr>
                </a:tc>
                <a:tc>
                  <a:txBody>
                    <a:bodyPr/>
                    <a:lstStyle/>
                    <a:p>
                      <a:endParaRPr lang="en-US" sz="1400"/>
                    </a:p>
                  </a:txBody>
                  <a:tcPr marL="71463" marR="71463" marT="35731" marB="35731"/>
                </a:tc>
              </a:tr>
              <a:tr h="3573128">
                <a:tc>
                  <a:txBody>
                    <a:bodyPr/>
                    <a:lstStyle/>
                    <a:p>
                      <a:pPr algn="l"/>
                      <a:r>
                        <a:rPr lang="en-US" sz="1400">
                          <a:solidFill>
                            <a:srgbClr val="2B4326"/>
                          </a:solidFill>
                          <a:effectLst/>
                          <a:latin typeface="Verdana"/>
                        </a:rPr>
                        <a:t> </a:t>
                      </a:r>
                    </a:p>
                  </a:txBody>
                  <a:tcPr marL="0" marR="0" marT="0" marB="0" anchor="ctr">
                    <a:lnL>
                      <a:noFill/>
                    </a:lnL>
                    <a:lnR>
                      <a:noFill/>
                    </a:lnR>
                    <a:lnT>
                      <a:noFill/>
                    </a:lnT>
                    <a:lnB>
                      <a:noFill/>
                    </a:lnB>
                  </a:tcPr>
                </a:tc>
                <a:tc>
                  <a:txBody>
                    <a:bodyPr/>
                    <a:lstStyle/>
                    <a:p>
                      <a:pPr algn="l"/>
                      <a:endParaRPr lang="en-US" sz="1400">
                        <a:solidFill>
                          <a:srgbClr val="2B4326"/>
                        </a:solidFill>
                        <a:effectLst/>
                        <a:latin typeface="Verdana"/>
                      </a:endParaRPr>
                    </a:p>
                  </a:txBody>
                  <a:tcPr marL="0" marR="0" marT="0" marB="0" anchor="ctr">
                    <a:lnL>
                      <a:noFill/>
                    </a:lnL>
                    <a:lnR>
                      <a:noFill/>
                    </a:lnR>
                    <a:lnB>
                      <a:noFill/>
                    </a:lnB>
                  </a:tcPr>
                </a:tc>
                <a:tc>
                  <a:txBody>
                    <a:bodyPr/>
                    <a:lstStyle/>
                    <a:p>
                      <a:pPr algn="l"/>
                      <a:r>
                        <a:rPr lang="en-US" sz="1400">
                          <a:solidFill>
                            <a:srgbClr val="2B4326"/>
                          </a:solidFill>
                          <a:effectLst/>
                          <a:latin typeface="Verdana"/>
                        </a:rPr>
                        <a:t> </a:t>
                      </a:r>
                    </a:p>
                  </a:txBody>
                  <a:tcPr marL="0" marR="0" marT="0" marB="0" anchor="ctr">
                    <a:lnL>
                      <a:noFill/>
                    </a:lnL>
                    <a:lnR>
                      <a:noFill/>
                    </a:lnR>
                    <a:lnB>
                      <a:noFill/>
                    </a:lnB>
                  </a:tcPr>
                </a:tc>
              </a:tr>
              <a:tr h="666984">
                <a:tc>
                  <a:txBody>
                    <a:bodyPr/>
                    <a:lstStyle/>
                    <a:p>
                      <a:pPr algn="l"/>
                      <a:r>
                        <a:rPr lang="en-US" sz="1400" b="1" i="0">
                          <a:solidFill>
                            <a:srgbClr val="004A00"/>
                          </a:solidFill>
                          <a:effectLst/>
                          <a:latin typeface="Verdana"/>
                        </a:rPr>
                        <a:t>Common Name:</a:t>
                      </a:r>
                    </a:p>
                  </a:txBody>
                  <a:tcPr marL="11910" marR="11910" marT="11910" marB="11910" anchor="ctr">
                    <a:lnL>
                      <a:noFill/>
                    </a:lnL>
                    <a:lnR>
                      <a:noFill/>
                    </a:lnR>
                    <a:lnT>
                      <a:noFill/>
                    </a:lnT>
                    <a:lnB>
                      <a:noFill/>
                    </a:lnB>
                  </a:tcPr>
                </a:tc>
                <a:tc>
                  <a:txBody>
                    <a:bodyPr/>
                    <a:lstStyle/>
                    <a:p>
                      <a:pPr algn="l"/>
                      <a:r>
                        <a:rPr lang="en-US" sz="1400" b="0" i="0">
                          <a:solidFill>
                            <a:srgbClr val="000000"/>
                          </a:solidFill>
                          <a:effectLst/>
                          <a:latin typeface="Verdana"/>
                        </a:rPr>
                        <a:t>American Elm (Whit</a:t>
                      </a:r>
                      <a:endParaRPr lang="en-US" sz="1400">
                        <a:solidFill>
                          <a:srgbClr val="2B4326"/>
                        </a:solidFill>
                        <a:effectLst/>
                        <a:latin typeface="Verdana"/>
                      </a:endParaRPr>
                    </a:p>
                  </a:txBody>
                  <a:tcPr marL="11910" marR="11910" marT="11910" marB="11910" anchor="ctr">
                    <a:lnL>
                      <a:noFill/>
                    </a:lnL>
                    <a:lnR>
                      <a:noFill/>
                    </a:lnR>
                    <a:lnT>
                      <a:noFill/>
                    </a:lnT>
                    <a:lnB>
                      <a:noFill/>
                    </a:lnB>
                  </a:tcPr>
                </a:tc>
                <a:tc>
                  <a:txBody>
                    <a:bodyPr/>
                    <a:lstStyle/>
                    <a:p>
                      <a:endParaRPr lang="en-US" sz="1400" dirty="0"/>
                    </a:p>
                  </a:txBody>
                  <a:tcPr marL="71463" marR="71463" marT="35731" marB="35731">
                    <a:lnL>
                      <a:noFill/>
                    </a:lnL>
                    <a:lnT>
                      <a:noFill/>
                    </a:lnT>
                  </a:tcPr>
                </a:tc>
              </a:tr>
            </a:tbl>
          </a:graphicData>
        </a:graphic>
      </p:graphicFrame>
      <p:pic>
        <p:nvPicPr>
          <p:cNvPr id="13313" name="Picture 1" descr="American Elm (White El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1" y="21982"/>
            <a:ext cx="6829362" cy="6816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358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Cedar Elm</a:t>
            </a:r>
          </a:p>
        </p:txBody>
      </p:sp>
      <p:graphicFrame>
        <p:nvGraphicFramePr>
          <p:cNvPr id="4" name="Content Placeholder 3"/>
          <p:cNvGraphicFramePr>
            <a:graphicFrameLocks noGrp="1"/>
          </p:cNvGraphicFramePr>
          <p:nvPr>
            <p:ph idx="1"/>
          </p:nvPr>
        </p:nvGraphicFramePr>
        <p:xfrm>
          <a:off x="1554691" y="1600200"/>
          <a:ext cx="6034617" cy="4525963"/>
        </p:xfrm>
        <a:graphic>
          <a:graphicData uri="http://schemas.openxmlformats.org/drawingml/2006/table">
            <a:tbl>
              <a:tblPr/>
              <a:tblGrid>
                <a:gridCol w="5172529"/>
                <a:gridCol w="862088"/>
              </a:tblGrid>
              <a:tr h="4525963">
                <a:tc>
                  <a:txBody>
                    <a:bodyPr/>
                    <a:lstStyle/>
                    <a:p>
                      <a:pPr algn="l"/>
                      <a:r>
                        <a:rPr lang="en-US" sz="1800">
                          <a:solidFill>
                            <a:srgbClr val="2B4326"/>
                          </a:solidFill>
                          <a:effectLst/>
                          <a:latin typeface="Verdana"/>
                        </a:rPr>
                        <a:t/>
                      </a:r>
                      <a:br>
                        <a:rPr lang="en-US" sz="1800">
                          <a:solidFill>
                            <a:srgbClr val="2B4326"/>
                          </a:solidFill>
                          <a:effectLst/>
                          <a:latin typeface="Verdana"/>
                        </a:rPr>
                      </a:br>
                      <a:endParaRPr lang="en-US" sz="1800">
                        <a:solidFill>
                          <a:srgbClr val="2B4326"/>
                        </a:solidFill>
                        <a:effectLst/>
                        <a:latin typeface="Verdana"/>
                      </a:endParaRPr>
                    </a:p>
                  </a:txBody>
                  <a:tcPr marL="0" marR="0" marT="0" marB="0" anchor="ctr">
                    <a:lnL>
                      <a:noFill/>
                    </a:lnL>
                    <a:lnR>
                      <a:noFill/>
                    </a:lnR>
                    <a:lnT>
                      <a:noFill/>
                    </a:lnT>
                    <a:lnB>
                      <a:noFill/>
                    </a:lnB>
                  </a:tcPr>
                </a:tc>
                <a:tc>
                  <a:txBody>
                    <a:bodyPr/>
                    <a:lstStyle/>
                    <a:p>
                      <a:pPr algn="l"/>
                      <a:r>
                        <a:rPr lang="en-US" sz="1800">
                          <a:solidFill>
                            <a:srgbClr val="2B4326"/>
                          </a:solidFill>
                          <a:effectLst/>
                          <a:latin typeface="Verdana"/>
                        </a:rPr>
                        <a:t> </a:t>
                      </a:r>
                    </a:p>
                  </a:txBody>
                  <a:tcPr marL="0" marR="0" marT="0" marB="0" anchor="ctr">
                    <a:lnL>
                      <a:noFill/>
                    </a:lnL>
                    <a:lnR>
                      <a:noFill/>
                    </a:lnR>
                    <a:lnT>
                      <a:noFill/>
                    </a:lnT>
                    <a:lnB>
                      <a:noFill/>
                    </a:lnB>
                  </a:tcPr>
                </a:tc>
              </a:tr>
            </a:tbl>
          </a:graphicData>
        </a:graphic>
      </p:graphicFrame>
      <p:graphicFrame>
        <p:nvGraphicFramePr>
          <p:cNvPr id="5" name="Table 4"/>
          <p:cNvGraphicFramePr>
            <a:graphicFrameLocks noGrp="1"/>
          </p:cNvGraphicFramePr>
          <p:nvPr/>
        </p:nvGraphicFramePr>
        <p:xfrm>
          <a:off x="1524000" y="3436461"/>
          <a:ext cx="6096000" cy="853440"/>
        </p:xfrm>
        <a:graphic>
          <a:graphicData uri="http://schemas.openxmlformats.org/drawingml/2006/table">
            <a:tbl>
              <a:tblPr/>
              <a:tblGrid>
                <a:gridCol w="1051034"/>
                <a:gridCol w="5044966"/>
              </a:tblGrid>
              <a:tr h="129540">
                <a:tc>
                  <a:txBody>
                    <a:bodyPr/>
                    <a:lstStyle/>
                    <a:p>
                      <a:pPr algn="l"/>
                      <a:r>
                        <a:rPr lang="en-US" b="1" i="0">
                          <a:solidFill>
                            <a:srgbClr val="004A00"/>
                          </a:solidFill>
                          <a:effectLst/>
                          <a:latin typeface="Verdana"/>
                        </a:rPr>
                        <a:t>Common Name:</a:t>
                      </a:r>
                    </a:p>
                  </a:txBody>
                  <a:tcPr marL="15240" marR="15240" marT="15240" marB="15240" anchor="ctr">
                    <a:lnL>
                      <a:noFill/>
                    </a:lnL>
                    <a:lnR>
                      <a:noFill/>
                    </a:lnR>
                    <a:lnT>
                      <a:noFill/>
                    </a:lnT>
                    <a:lnB>
                      <a:noFill/>
                    </a:lnB>
                  </a:tcPr>
                </a:tc>
                <a:tc>
                  <a:txBody>
                    <a:bodyPr/>
                    <a:lstStyle/>
                    <a:p>
                      <a:pPr algn="l"/>
                      <a:r>
                        <a:rPr lang="en-US" b="0" i="0" dirty="0">
                          <a:solidFill>
                            <a:srgbClr val="000000"/>
                          </a:solidFill>
                          <a:effectLst/>
                          <a:latin typeface="Verdana"/>
                        </a:rPr>
                        <a:t>Cedar Elm</a:t>
                      </a:r>
                      <a:endParaRPr lang="en-US" dirty="0">
                        <a:solidFill>
                          <a:srgbClr val="2B4326"/>
                        </a:solidFill>
                        <a:effectLst/>
                        <a:latin typeface="Verdana"/>
                      </a:endParaRPr>
                    </a:p>
                  </a:txBody>
                  <a:tcPr marL="15240" marR="15240" marT="15240" marB="15240" anchor="ctr">
                    <a:lnL>
                      <a:noFill/>
                    </a:lnL>
                    <a:lnR>
                      <a:noFill/>
                    </a:lnR>
                    <a:lnT>
                      <a:noFill/>
                    </a:lnT>
                    <a:lnB>
                      <a:noFill/>
                    </a:lnB>
                  </a:tcPr>
                </a:tc>
              </a:tr>
            </a:tbl>
          </a:graphicData>
        </a:graphic>
      </p:graphicFrame>
      <p:pic>
        <p:nvPicPr>
          <p:cNvPr id="14337" name="Picture 1" descr="Cedar El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674" y="17824"/>
            <a:ext cx="6592526" cy="6592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76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Baldcypress</a:t>
            </a:r>
            <a:endParaRPr lang="en-US" dirty="0"/>
          </a:p>
        </p:txBody>
      </p:sp>
      <p:graphicFrame>
        <p:nvGraphicFramePr>
          <p:cNvPr id="4" name="Content Placeholder 3"/>
          <p:cNvGraphicFramePr>
            <a:graphicFrameLocks noGrp="1"/>
          </p:cNvGraphicFramePr>
          <p:nvPr>
            <p:ph idx="1"/>
          </p:nvPr>
        </p:nvGraphicFramePr>
        <p:xfrm>
          <a:off x="1554691" y="1600200"/>
          <a:ext cx="6034617" cy="4525963"/>
        </p:xfrm>
        <a:graphic>
          <a:graphicData uri="http://schemas.openxmlformats.org/drawingml/2006/table">
            <a:tbl>
              <a:tblPr/>
              <a:tblGrid>
                <a:gridCol w="5172529"/>
                <a:gridCol w="862088"/>
              </a:tblGrid>
              <a:tr h="4525963">
                <a:tc>
                  <a:txBody>
                    <a:bodyPr/>
                    <a:lstStyle/>
                    <a:p>
                      <a:pPr algn="l"/>
                      <a:r>
                        <a:rPr lang="en-US" sz="1800">
                          <a:solidFill>
                            <a:srgbClr val="2B4326"/>
                          </a:solidFill>
                          <a:effectLst/>
                          <a:latin typeface="Verdana"/>
                        </a:rPr>
                        <a:t/>
                      </a:r>
                      <a:br>
                        <a:rPr lang="en-US" sz="1800">
                          <a:solidFill>
                            <a:srgbClr val="2B4326"/>
                          </a:solidFill>
                          <a:effectLst/>
                          <a:latin typeface="Verdana"/>
                        </a:rPr>
                      </a:br>
                      <a:endParaRPr lang="en-US" sz="1800">
                        <a:solidFill>
                          <a:srgbClr val="2B4326"/>
                        </a:solidFill>
                        <a:effectLst/>
                        <a:latin typeface="Verdana"/>
                      </a:endParaRPr>
                    </a:p>
                  </a:txBody>
                  <a:tcPr marL="0" marR="0" marT="0" marB="0" anchor="ctr">
                    <a:lnL>
                      <a:noFill/>
                    </a:lnL>
                    <a:lnR>
                      <a:noFill/>
                    </a:lnR>
                    <a:lnT>
                      <a:noFill/>
                    </a:lnT>
                    <a:lnB>
                      <a:noFill/>
                    </a:lnB>
                  </a:tcPr>
                </a:tc>
                <a:tc>
                  <a:txBody>
                    <a:bodyPr/>
                    <a:lstStyle/>
                    <a:p>
                      <a:pPr algn="l"/>
                      <a:r>
                        <a:rPr lang="en-US" sz="1800">
                          <a:solidFill>
                            <a:srgbClr val="2B4326"/>
                          </a:solidFill>
                          <a:effectLst/>
                          <a:latin typeface="Verdana"/>
                        </a:rPr>
                        <a:t> </a:t>
                      </a:r>
                    </a:p>
                  </a:txBody>
                  <a:tcPr marL="0" marR="0" marT="0" marB="0" anchor="ctr">
                    <a:lnL>
                      <a:noFill/>
                    </a:lnL>
                    <a:lnR>
                      <a:noFill/>
                    </a:lnR>
                    <a:lnT>
                      <a:noFill/>
                    </a:lnT>
                    <a:lnB>
                      <a:noFill/>
                    </a:lnB>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279102141"/>
              </p:ext>
            </p:extLst>
          </p:nvPr>
        </p:nvGraphicFramePr>
        <p:xfrm>
          <a:off x="1905000" y="3436461"/>
          <a:ext cx="5715000" cy="1127760"/>
        </p:xfrm>
        <a:graphic>
          <a:graphicData uri="http://schemas.openxmlformats.org/drawingml/2006/table">
            <a:tbl>
              <a:tblPr/>
              <a:tblGrid>
                <a:gridCol w="670034"/>
                <a:gridCol w="5044966"/>
              </a:tblGrid>
              <a:tr h="129540">
                <a:tc>
                  <a:txBody>
                    <a:bodyPr/>
                    <a:lstStyle/>
                    <a:p>
                      <a:pPr algn="l"/>
                      <a:r>
                        <a:rPr lang="en-US" b="1" i="0">
                          <a:solidFill>
                            <a:srgbClr val="004A00"/>
                          </a:solidFill>
                          <a:effectLst/>
                          <a:latin typeface="Verdana"/>
                        </a:rPr>
                        <a:t>Common Name:</a:t>
                      </a:r>
                    </a:p>
                  </a:txBody>
                  <a:tcPr marL="15240" marR="15240" marT="15240" marB="15240" anchor="ctr">
                    <a:lnL>
                      <a:noFill/>
                    </a:lnL>
                    <a:lnR>
                      <a:noFill/>
                    </a:lnR>
                    <a:lnT>
                      <a:noFill/>
                    </a:lnT>
                    <a:lnB>
                      <a:noFill/>
                    </a:lnB>
                  </a:tcPr>
                </a:tc>
                <a:tc>
                  <a:txBody>
                    <a:bodyPr/>
                    <a:lstStyle/>
                    <a:p>
                      <a:pPr algn="l"/>
                      <a:r>
                        <a:rPr lang="en-US" b="0" i="0" dirty="0" err="1">
                          <a:solidFill>
                            <a:srgbClr val="000000"/>
                          </a:solidFill>
                          <a:effectLst/>
                          <a:latin typeface="Verdana"/>
                        </a:rPr>
                        <a:t>Baldcypress</a:t>
                      </a:r>
                      <a:endParaRPr lang="en-US" dirty="0">
                        <a:solidFill>
                          <a:srgbClr val="2B4326"/>
                        </a:solidFill>
                        <a:effectLst/>
                        <a:latin typeface="Verdana"/>
                      </a:endParaRPr>
                    </a:p>
                  </a:txBody>
                  <a:tcPr marL="15240" marR="15240" marT="15240" marB="15240" anchor="ctr">
                    <a:lnL>
                      <a:noFill/>
                    </a:lnL>
                    <a:lnR>
                      <a:noFill/>
                    </a:lnR>
                    <a:lnT>
                      <a:noFill/>
                    </a:lnT>
                    <a:lnB>
                      <a:noFill/>
                    </a:lnB>
                  </a:tcPr>
                </a:tc>
              </a:tr>
            </a:tbl>
          </a:graphicData>
        </a:graphic>
      </p:graphicFrame>
      <p:pic>
        <p:nvPicPr>
          <p:cNvPr id="15361" name="Picture 1" descr="Baldcy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6317015" cy="630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103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1554691" y="1600200"/>
          <a:ext cx="6034617" cy="4525963"/>
        </p:xfrm>
        <a:graphic>
          <a:graphicData uri="http://schemas.openxmlformats.org/drawingml/2006/table">
            <a:tbl>
              <a:tblPr/>
              <a:tblGrid>
                <a:gridCol w="5172529"/>
                <a:gridCol w="862088"/>
              </a:tblGrid>
              <a:tr h="4525963">
                <a:tc>
                  <a:txBody>
                    <a:bodyPr/>
                    <a:lstStyle/>
                    <a:p>
                      <a:pPr algn="l"/>
                      <a:r>
                        <a:rPr lang="en-US" sz="1800">
                          <a:solidFill>
                            <a:srgbClr val="2B4326"/>
                          </a:solidFill>
                          <a:effectLst/>
                          <a:latin typeface="Verdana"/>
                        </a:rPr>
                        <a:t/>
                      </a:r>
                      <a:br>
                        <a:rPr lang="en-US" sz="1800">
                          <a:solidFill>
                            <a:srgbClr val="2B4326"/>
                          </a:solidFill>
                          <a:effectLst/>
                          <a:latin typeface="Verdana"/>
                        </a:rPr>
                      </a:br>
                      <a:endParaRPr lang="en-US" sz="1800">
                        <a:solidFill>
                          <a:srgbClr val="2B4326"/>
                        </a:solidFill>
                        <a:effectLst/>
                        <a:latin typeface="Verdana"/>
                      </a:endParaRPr>
                    </a:p>
                  </a:txBody>
                  <a:tcPr marL="0" marR="0" marT="0" marB="0" anchor="ctr">
                    <a:lnL>
                      <a:noFill/>
                    </a:lnL>
                    <a:lnR>
                      <a:noFill/>
                    </a:lnR>
                    <a:lnT>
                      <a:noFill/>
                    </a:lnT>
                    <a:lnB>
                      <a:noFill/>
                    </a:lnB>
                  </a:tcPr>
                </a:tc>
                <a:tc>
                  <a:txBody>
                    <a:bodyPr/>
                    <a:lstStyle/>
                    <a:p>
                      <a:pPr algn="l"/>
                      <a:r>
                        <a:rPr lang="en-US" sz="1800">
                          <a:solidFill>
                            <a:srgbClr val="2B4326"/>
                          </a:solidFill>
                          <a:effectLst/>
                          <a:latin typeface="Verdana"/>
                        </a:rPr>
                        <a:t> </a:t>
                      </a:r>
                    </a:p>
                  </a:txBody>
                  <a:tcPr marL="0" marR="0" marT="0" marB="0" anchor="ctr">
                    <a:lnL>
                      <a:noFill/>
                    </a:lnL>
                    <a:lnR>
                      <a:noFill/>
                    </a:lnR>
                    <a:lnT>
                      <a:noFill/>
                    </a:lnT>
                    <a:lnB>
                      <a:noFill/>
                    </a:lnB>
                  </a:tcPr>
                </a:tc>
              </a:tr>
            </a:tbl>
          </a:graphicData>
        </a:graphic>
      </p:graphicFrame>
      <p:graphicFrame>
        <p:nvGraphicFramePr>
          <p:cNvPr id="5" name="Table 4"/>
          <p:cNvGraphicFramePr>
            <a:graphicFrameLocks noGrp="1"/>
          </p:cNvGraphicFramePr>
          <p:nvPr/>
        </p:nvGraphicFramePr>
        <p:xfrm>
          <a:off x="1524000" y="3436461"/>
          <a:ext cx="6096000" cy="853440"/>
        </p:xfrm>
        <a:graphic>
          <a:graphicData uri="http://schemas.openxmlformats.org/drawingml/2006/table">
            <a:tbl>
              <a:tblPr/>
              <a:tblGrid>
                <a:gridCol w="1051034"/>
                <a:gridCol w="5044966"/>
              </a:tblGrid>
              <a:tr h="129540">
                <a:tc>
                  <a:txBody>
                    <a:bodyPr/>
                    <a:lstStyle/>
                    <a:p>
                      <a:pPr algn="l"/>
                      <a:r>
                        <a:rPr lang="en-US" b="1" i="0">
                          <a:solidFill>
                            <a:srgbClr val="004A00"/>
                          </a:solidFill>
                          <a:effectLst/>
                          <a:latin typeface="Verdana"/>
                        </a:rPr>
                        <a:t>Common Name:</a:t>
                      </a:r>
                    </a:p>
                  </a:txBody>
                  <a:tcPr marL="15240" marR="15240" marT="15240" marB="15240" anchor="ctr">
                    <a:lnL>
                      <a:noFill/>
                    </a:lnL>
                    <a:lnR>
                      <a:noFill/>
                    </a:lnR>
                    <a:lnT>
                      <a:noFill/>
                    </a:lnT>
                    <a:lnB>
                      <a:noFill/>
                    </a:lnB>
                  </a:tcPr>
                </a:tc>
                <a:tc>
                  <a:txBody>
                    <a:bodyPr/>
                    <a:lstStyle/>
                    <a:p>
                      <a:pPr algn="l"/>
                      <a:r>
                        <a:rPr lang="en-US" b="0" i="0" dirty="0">
                          <a:solidFill>
                            <a:srgbClr val="000000"/>
                          </a:solidFill>
                          <a:effectLst/>
                          <a:latin typeface="Verdana"/>
                        </a:rPr>
                        <a:t>Red Maple</a:t>
                      </a:r>
                      <a:endParaRPr lang="en-US" dirty="0">
                        <a:solidFill>
                          <a:srgbClr val="2B4326"/>
                        </a:solidFill>
                        <a:effectLst/>
                        <a:latin typeface="Verdana"/>
                      </a:endParaRPr>
                    </a:p>
                  </a:txBody>
                  <a:tcPr marL="15240" marR="15240" marT="15240" marB="15240" anchor="ctr">
                    <a:lnL>
                      <a:noFill/>
                    </a:lnL>
                    <a:lnR>
                      <a:noFill/>
                    </a:lnR>
                    <a:lnT>
                      <a:noFill/>
                    </a:lnT>
                    <a:lnB>
                      <a:noFill/>
                    </a:lnB>
                  </a:tcPr>
                </a:tc>
              </a:tr>
            </a:tbl>
          </a:graphicData>
        </a:graphic>
      </p:graphicFrame>
      <p:pic>
        <p:nvPicPr>
          <p:cNvPr id="17409" name="Picture 1" descr="Red Ma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
            <a:ext cx="65532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931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Planting or placing a tree</a:t>
            </a:r>
            <a:endParaRPr lang="en-US" dirty="0"/>
          </a:p>
        </p:txBody>
      </p:sp>
      <p:sp>
        <p:nvSpPr>
          <p:cNvPr id="3" name="Content Placeholder 2"/>
          <p:cNvSpPr>
            <a:spLocks noGrp="1"/>
          </p:cNvSpPr>
          <p:nvPr>
            <p:ph idx="1"/>
          </p:nvPr>
        </p:nvSpPr>
        <p:spPr/>
        <p:txBody>
          <a:bodyPr>
            <a:normAutofit lnSpcReduction="10000"/>
          </a:bodyPr>
          <a:lstStyle/>
          <a:p>
            <a:r>
              <a:rPr lang="en-US" dirty="0"/>
              <a:t>prepare a hole two to three times as wide as the root ball of your tree. Handle the root ball carefully to keep it intact while you place it in the hole.</a:t>
            </a:r>
          </a:p>
          <a:p>
            <a:r>
              <a:rPr lang="en-US" dirty="0"/>
              <a:t>Once it's in, turn it so the best side of the tree is facing the direction you want. With </a:t>
            </a:r>
            <a:r>
              <a:rPr lang="en-US" dirty="0" err="1"/>
              <a:t>burlapped</a:t>
            </a:r>
            <a:r>
              <a:rPr lang="en-US" dirty="0"/>
              <a:t> root balls, cut the twine and remove the burlap (or at least push it to the bottom of the hole).</a:t>
            </a:r>
          </a:p>
          <a:p>
            <a:endParaRPr lang="en-US" dirty="0"/>
          </a:p>
        </p:txBody>
      </p:sp>
    </p:spTree>
    <p:extLst>
      <p:ext uri="{BB962C8B-B14F-4D97-AF65-F5344CB8AC3E}">
        <p14:creationId xmlns:p14="http://schemas.microsoft.com/office/powerpoint/2010/main" val="3102158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Backfill the Hole</a:t>
            </a:r>
            <a:br>
              <a:rPr lang="en-US" dirty="0"/>
            </a:br>
            <a:endParaRPr lang="en-US" dirty="0"/>
          </a:p>
        </p:txBody>
      </p:sp>
      <p:sp>
        <p:nvSpPr>
          <p:cNvPr id="3" name="Content Placeholder 2"/>
          <p:cNvSpPr>
            <a:spLocks noGrp="1"/>
          </p:cNvSpPr>
          <p:nvPr>
            <p:ph idx="1"/>
          </p:nvPr>
        </p:nvSpPr>
        <p:spPr/>
        <p:txBody>
          <a:bodyPr/>
          <a:lstStyle/>
          <a:p>
            <a:r>
              <a:rPr lang="en-US" dirty="0"/>
              <a:t>Backfill around the root ball, lightly packing the soil as you go. Frequently check the trunk to ensure that it's straight. Use leftover soil as a berm to create a watering well</a:t>
            </a:r>
            <a:r>
              <a:rPr lang="en-US" dirty="0" smtClean="0"/>
              <a:t>.</a:t>
            </a:r>
          </a:p>
          <a:p>
            <a:r>
              <a:rPr lang="en-US" dirty="0" smtClean="0"/>
              <a:t>A large planting hole and loose soil is vital so that the </a:t>
            </a:r>
            <a:r>
              <a:rPr lang="en-US" dirty="0"/>
              <a:t>new roots can easily </a:t>
            </a:r>
            <a:r>
              <a:rPr lang="en-US" dirty="0" smtClean="0"/>
              <a:t>grow and spread</a:t>
            </a:r>
            <a:endParaRPr lang="en-US" dirty="0"/>
          </a:p>
        </p:txBody>
      </p:sp>
    </p:spTree>
    <p:extLst>
      <p:ext uri="{BB962C8B-B14F-4D97-AF65-F5344CB8AC3E}">
        <p14:creationId xmlns:p14="http://schemas.microsoft.com/office/powerpoint/2010/main" val="3359486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Stake the Tree</a:t>
            </a:r>
            <a:br>
              <a:rPr lang="en-US" dirty="0"/>
            </a:br>
            <a:endParaRPr lang="en-US" dirty="0"/>
          </a:p>
        </p:txBody>
      </p:sp>
      <p:sp>
        <p:nvSpPr>
          <p:cNvPr id="3" name="Content Placeholder 2"/>
          <p:cNvSpPr>
            <a:spLocks noGrp="1"/>
          </p:cNvSpPr>
          <p:nvPr>
            <p:ph idx="1"/>
          </p:nvPr>
        </p:nvSpPr>
        <p:spPr/>
        <p:txBody>
          <a:bodyPr/>
          <a:lstStyle/>
          <a:p>
            <a:r>
              <a:rPr lang="en-US" dirty="0"/>
              <a:t>Drive the stake through the root ball into the ground underneath. The stake should be tied </a:t>
            </a:r>
            <a:r>
              <a:rPr lang="en-US" i="1" dirty="0"/>
              <a:t>loosely</a:t>
            </a:r>
            <a:r>
              <a:rPr lang="en-US" dirty="0"/>
              <a:t> to the trunk; do not lash it tightly.</a:t>
            </a:r>
          </a:p>
          <a:p>
            <a:r>
              <a:rPr lang="en-US" dirty="0"/>
              <a:t>Large trees may need two or three stakes placed several feet from the trunk.</a:t>
            </a:r>
          </a:p>
          <a:p>
            <a:r>
              <a:rPr lang="en-US" dirty="0" smtClean="0"/>
              <a:t>The size of the tree determines where to put the stakes in order to secure the tree from wind or storm damage.</a:t>
            </a:r>
            <a:endParaRPr lang="en-US" dirty="0"/>
          </a:p>
        </p:txBody>
      </p:sp>
    </p:spTree>
    <p:extLst>
      <p:ext uri="{BB962C8B-B14F-4D97-AF65-F5344CB8AC3E}">
        <p14:creationId xmlns:p14="http://schemas.microsoft.com/office/powerpoint/2010/main" val="1179542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Watering </a:t>
            </a:r>
            <a:r>
              <a:rPr lang="en-US" dirty="0"/>
              <a:t>the Tree</a:t>
            </a:r>
            <a:br>
              <a:rPr lang="en-US" dirty="0"/>
            </a:br>
            <a:endParaRPr lang="en-US" dirty="0"/>
          </a:p>
        </p:txBody>
      </p:sp>
      <p:sp>
        <p:nvSpPr>
          <p:cNvPr id="3" name="Content Placeholder 2"/>
          <p:cNvSpPr>
            <a:spLocks noGrp="1"/>
          </p:cNvSpPr>
          <p:nvPr>
            <p:ph idx="1"/>
          </p:nvPr>
        </p:nvSpPr>
        <p:spPr/>
        <p:txBody>
          <a:bodyPr>
            <a:normAutofit fontScale="77500" lnSpcReduction="20000"/>
          </a:bodyPr>
          <a:lstStyle/>
          <a:p>
            <a:r>
              <a:rPr lang="en-US" dirty="0"/>
              <a:t>Right after planting, water the tree in by filling the </a:t>
            </a:r>
            <a:r>
              <a:rPr lang="en-US" dirty="0" err="1"/>
              <a:t>bermed</a:t>
            </a:r>
            <a:r>
              <a:rPr lang="en-US" dirty="0"/>
              <a:t> basin with water. This will settle the existing soil around the root ball. </a:t>
            </a:r>
            <a:endParaRPr lang="en-US" dirty="0" smtClean="0"/>
          </a:p>
          <a:p>
            <a:r>
              <a:rPr lang="en-US" dirty="0" smtClean="0"/>
              <a:t>First </a:t>
            </a:r>
            <a:r>
              <a:rPr lang="en-US" dirty="0"/>
              <a:t>week after planting, lightly water the tree every day (about one pint to one quart of water each day). </a:t>
            </a:r>
            <a:endParaRPr lang="en-US" dirty="0" smtClean="0"/>
          </a:p>
          <a:p>
            <a:r>
              <a:rPr lang="en-US" dirty="0" smtClean="0"/>
              <a:t>Second </a:t>
            </a:r>
            <a:r>
              <a:rPr lang="en-US" dirty="0"/>
              <a:t>week, water every other day with about one to two quarts of water. </a:t>
            </a:r>
            <a:endParaRPr lang="en-US" dirty="0" smtClean="0"/>
          </a:p>
          <a:p>
            <a:r>
              <a:rPr lang="en-US" dirty="0" smtClean="0"/>
              <a:t>Week </a:t>
            </a:r>
            <a:r>
              <a:rPr lang="en-US" dirty="0"/>
              <a:t>three, water every third day with two to three quarts of water. </a:t>
            </a:r>
            <a:endParaRPr lang="en-US" dirty="0" smtClean="0"/>
          </a:p>
          <a:p>
            <a:r>
              <a:rPr lang="en-US" dirty="0" smtClean="0"/>
              <a:t>Week </a:t>
            </a:r>
            <a:r>
              <a:rPr lang="en-US" dirty="0"/>
              <a:t>four and beyond, water once a week if needed. </a:t>
            </a:r>
            <a:endParaRPr lang="en-US" dirty="0" smtClean="0"/>
          </a:p>
          <a:p>
            <a:r>
              <a:rPr lang="en-US" dirty="0" smtClean="0"/>
              <a:t>The </a:t>
            </a:r>
            <a:r>
              <a:rPr lang="en-US" dirty="0"/>
              <a:t>goal is to wean the tree slowly off of supplemental irrigation, and produce a root system large enough for the tree to thrive on natural rainfall.</a:t>
            </a:r>
          </a:p>
        </p:txBody>
      </p:sp>
    </p:spTree>
    <p:extLst>
      <p:ext uri="{BB962C8B-B14F-4D97-AF65-F5344CB8AC3E}">
        <p14:creationId xmlns:p14="http://schemas.microsoft.com/office/powerpoint/2010/main" val="1022453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Growth stage 1 – Planting to newly planted</a:t>
            </a:r>
            <a:endParaRPr lang="en-US" dirty="0"/>
          </a:p>
        </p:txBody>
      </p:sp>
      <p:pic>
        <p:nvPicPr>
          <p:cNvPr id="4" name="Content Placeholder 3" descr="diagram showing where to fertilize around a tree"/>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8001000" cy="4572000"/>
          </a:xfrm>
          <a:prstGeom prst="rect">
            <a:avLst/>
          </a:prstGeom>
          <a:noFill/>
          <a:ln>
            <a:noFill/>
          </a:ln>
        </p:spPr>
      </p:pic>
    </p:spTree>
    <p:extLst>
      <p:ext uri="{BB962C8B-B14F-4D97-AF65-F5344CB8AC3E}">
        <p14:creationId xmlns:p14="http://schemas.microsoft.com/office/powerpoint/2010/main" val="463511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Amount of common fertilizers to apply application rate of 0.1 </a:t>
            </a:r>
            <a:r>
              <a:rPr lang="en-US" dirty="0" err="1" smtClean="0"/>
              <a:t>lb</a:t>
            </a:r>
            <a:r>
              <a:rPr lang="en-US" dirty="0" smtClean="0"/>
              <a:t> N/100 sq. ft.</a:t>
            </a:r>
            <a:endParaRPr lang="en-US" dirty="0"/>
          </a:p>
        </p:txBody>
      </p:sp>
      <p:graphicFrame>
        <p:nvGraphicFramePr>
          <p:cNvPr id="4" name="Content Placeholder 3"/>
          <p:cNvGraphicFramePr>
            <a:graphicFrameLocks noGrp="1"/>
          </p:cNvGraphicFramePr>
          <p:nvPr>
            <p:ph idx="1"/>
          </p:nvPr>
        </p:nvGraphicFramePr>
        <p:xfrm>
          <a:off x="1291590" y="1944465"/>
          <a:ext cx="6560820" cy="3837432"/>
        </p:xfrm>
        <a:graphic>
          <a:graphicData uri="http://schemas.openxmlformats.org/drawingml/2006/table">
            <a:tbl>
              <a:tblPr firstRow="1" firstCol="1" bandRow="1"/>
              <a:tblGrid>
                <a:gridCol w="2186940"/>
                <a:gridCol w="2186940"/>
                <a:gridCol w="2186940"/>
              </a:tblGrid>
              <a:tr h="0">
                <a:tc>
                  <a:txBody>
                    <a:bodyPr/>
                    <a:lstStyle/>
                    <a:p>
                      <a:pPr marL="0" marR="0">
                        <a:lnSpc>
                          <a:spcPct val="115000"/>
                        </a:lnSpc>
                        <a:spcBef>
                          <a:spcPts val="0"/>
                        </a:spcBef>
                        <a:spcAft>
                          <a:spcPts val="1000"/>
                        </a:spcAft>
                      </a:pPr>
                      <a:r>
                        <a:rPr lang="en-US" sz="1100" b="1">
                          <a:effectLst/>
                          <a:latin typeface="Calibri"/>
                          <a:ea typeface="Calibri"/>
                          <a:cs typeface="Times New Roman"/>
                        </a:rPr>
                        <a:t>Product analysis</a:t>
                      </a:r>
                      <a:r>
                        <a:rPr lang="en-US" sz="1100" b="1" baseline="30000">
                          <a:effectLst/>
                          <a:latin typeface="Calibri"/>
                          <a:ea typeface="Calibri"/>
                          <a:cs typeface="Times New Roman"/>
                        </a:rPr>
                        <a:t>1</a:t>
                      </a:r>
                      <a:endParaRPr lang="en-US" sz="1100">
                        <a:effectLst/>
                        <a:latin typeface="Calibri"/>
                        <a:ea typeface="Calibri"/>
                        <a:cs typeface="Times New Roman"/>
                      </a:endParaRP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DDD6CE"/>
                    </a:solidFill>
                  </a:tcPr>
                </a:tc>
                <a:tc>
                  <a:txBody>
                    <a:bodyPr/>
                    <a:lstStyle/>
                    <a:p>
                      <a:pPr marL="0" marR="0">
                        <a:lnSpc>
                          <a:spcPct val="115000"/>
                        </a:lnSpc>
                        <a:spcBef>
                          <a:spcPts val="0"/>
                        </a:spcBef>
                        <a:spcAft>
                          <a:spcPts val="1000"/>
                        </a:spcAft>
                      </a:pPr>
                      <a:r>
                        <a:rPr lang="en-US" sz="1100" b="1">
                          <a:effectLst/>
                          <a:latin typeface="Calibri"/>
                          <a:ea typeface="Calibri"/>
                          <a:cs typeface="Times New Roman"/>
                        </a:rPr>
                        <a:t>Chemical name</a:t>
                      </a:r>
                      <a:endParaRPr lang="en-US" sz="1100">
                        <a:effectLst/>
                        <a:latin typeface="Calibri"/>
                        <a:ea typeface="Calibri"/>
                        <a:cs typeface="Times New Roman"/>
                      </a:endParaRP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DDD6CE"/>
                    </a:solidFill>
                  </a:tcPr>
                </a:tc>
                <a:tc>
                  <a:txBody>
                    <a:bodyPr/>
                    <a:lstStyle/>
                    <a:p>
                      <a:pPr marL="0" marR="0">
                        <a:lnSpc>
                          <a:spcPct val="115000"/>
                        </a:lnSpc>
                        <a:spcBef>
                          <a:spcPts val="0"/>
                        </a:spcBef>
                        <a:spcAft>
                          <a:spcPts val="1000"/>
                        </a:spcAft>
                      </a:pPr>
                      <a:r>
                        <a:rPr lang="en-US" sz="1100" b="1">
                          <a:effectLst/>
                          <a:latin typeface="Calibri"/>
                          <a:ea typeface="Calibri"/>
                          <a:cs typeface="Times New Roman"/>
                        </a:rPr>
                        <a:t>lbs/100 sq. ft.</a:t>
                      </a:r>
                      <a:endParaRPr lang="en-US" sz="1100">
                        <a:effectLst/>
                        <a:latin typeface="Calibri"/>
                        <a:ea typeface="Calibri"/>
                        <a:cs typeface="Times New Roman"/>
                      </a:endParaRP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DDD6CE"/>
                    </a:solidFill>
                  </a:tcPr>
                </a:tc>
              </a:tr>
              <a:tr h="0">
                <a:tc>
                  <a:txBody>
                    <a:bodyPr/>
                    <a:lstStyle/>
                    <a:p>
                      <a:pPr marL="0" marR="0">
                        <a:lnSpc>
                          <a:spcPct val="115000"/>
                        </a:lnSpc>
                        <a:spcBef>
                          <a:spcPts val="0"/>
                        </a:spcBef>
                        <a:spcAft>
                          <a:spcPts val="1000"/>
                        </a:spcAft>
                      </a:pPr>
                      <a:r>
                        <a:rPr lang="en-US" sz="1100">
                          <a:effectLst/>
                          <a:latin typeface="Calibri"/>
                          <a:ea typeface="Calibri"/>
                          <a:cs typeface="Times New Roman"/>
                        </a:rPr>
                        <a:t>45-0-0</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a:effectLst/>
                          <a:latin typeface="Calibri"/>
                          <a:ea typeface="Calibri"/>
                          <a:cs typeface="Times New Roman"/>
                        </a:rPr>
                        <a:t>Urea</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a:effectLst/>
                          <a:latin typeface="Calibri"/>
                          <a:ea typeface="Calibri"/>
                          <a:cs typeface="Times New Roman"/>
                        </a:rPr>
                        <a:t>0.2</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r>
              <a:tr h="0">
                <a:tc>
                  <a:txBody>
                    <a:bodyPr/>
                    <a:lstStyle/>
                    <a:p>
                      <a:pPr marL="0" marR="0">
                        <a:lnSpc>
                          <a:spcPct val="115000"/>
                        </a:lnSpc>
                        <a:spcBef>
                          <a:spcPts val="0"/>
                        </a:spcBef>
                        <a:spcAft>
                          <a:spcPts val="1000"/>
                        </a:spcAft>
                      </a:pPr>
                      <a:r>
                        <a:rPr lang="en-US" sz="1100">
                          <a:effectLst/>
                          <a:latin typeface="Calibri"/>
                          <a:ea typeface="Calibri"/>
                          <a:cs typeface="Times New Roman"/>
                        </a:rPr>
                        <a:t>38-0-0</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c>
                  <a:txBody>
                    <a:bodyPr/>
                    <a:lstStyle/>
                    <a:p>
                      <a:pPr marL="0" marR="0">
                        <a:lnSpc>
                          <a:spcPct val="115000"/>
                        </a:lnSpc>
                        <a:spcBef>
                          <a:spcPts val="0"/>
                        </a:spcBef>
                        <a:spcAft>
                          <a:spcPts val="1000"/>
                        </a:spcAft>
                      </a:pPr>
                      <a:r>
                        <a:rPr lang="en-US" sz="1100">
                          <a:effectLst/>
                          <a:latin typeface="Calibri"/>
                          <a:ea typeface="Calibri"/>
                          <a:cs typeface="Times New Roman"/>
                        </a:rPr>
                        <a:t>Urea form</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c>
                  <a:txBody>
                    <a:bodyPr/>
                    <a:lstStyle/>
                    <a:p>
                      <a:pPr marL="0" marR="0">
                        <a:lnSpc>
                          <a:spcPct val="115000"/>
                        </a:lnSpc>
                        <a:spcBef>
                          <a:spcPts val="0"/>
                        </a:spcBef>
                        <a:spcAft>
                          <a:spcPts val="1000"/>
                        </a:spcAft>
                      </a:pPr>
                      <a:r>
                        <a:rPr lang="en-US" sz="1100">
                          <a:effectLst/>
                          <a:latin typeface="Calibri"/>
                          <a:ea typeface="Calibri"/>
                          <a:cs typeface="Times New Roman"/>
                        </a:rPr>
                        <a:t>0.3</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r>
              <a:tr h="0">
                <a:tc>
                  <a:txBody>
                    <a:bodyPr/>
                    <a:lstStyle/>
                    <a:p>
                      <a:pPr marL="0" marR="0">
                        <a:lnSpc>
                          <a:spcPct val="115000"/>
                        </a:lnSpc>
                        <a:spcBef>
                          <a:spcPts val="0"/>
                        </a:spcBef>
                        <a:spcAft>
                          <a:spcPts val="1000"/>
                        </a:spcAft>
                      </a:pPr>
                      <a:r>
                        <a:rPr lang="en-US" sz="1100">
                          <a:effectLst/>
                          <a:latin typeface="Calibri"/>
                          <a:ea typeface="Calibri"/>
                          <a:cs typeface="Times New Roman"/>
                        </a:rPr>
                        <a:t>33-0-0</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a:effectLst/>
                          <a:latin typeface="Calibri"/>
                          <a:ea typeface="Calibri"/>
                          <a:cs typeface="Times New Roman"/>
                        </a:rPr>
                        <a:t>Ammonium Nitrate</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a:effectLst/>
                          <a:latin typeface="Calibri"/>
                          <a:ea typeface="Calibri"/>
                          <a:cs typeface="Times New Roman"/>
                        </a:rPr>
                        <a:t>0.3</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r>
              <a:tr h="0">
                <a:tc>
                  <a:txBody>
                    <a:bodyPr/>
                    <a:lstStyle/>
                    <a:p>
                      <a:pPr marL="0" marR="0">
                        <a:lnSpc>
                          <a:spcPct val="115000"/>
                        </a:lnSpc>
                        <a:spcBef>
                          <a:spcPts val="0"/>
                        </a:spcBef>
                        <a:spcAft>
                          <a:spcPts val="1000"/>
                        </a:spcAft>
                      </a:pPr>
                      <a:r>
                        <a:rPr lang="en-US" sz="1100">
                          <a:effectLst/>
                          <a:latin typeface="Calibri"/>
                          <a:ea typeface="Calibri"/>
                          <a:cs typeface="Times New Roman"/>
                        </a:rPr>
                        <a:t>21-0-0</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c>
                  <a:txBody>
                    <a:bodyPr/>
                    <a:lstStyle/>
                    <a:p>
                      <a:pPr marL="0" marR="0">
                        <a:lnSpc>
                          <a:spcPct val="115000"/>
                        </a:lnSpc>
                        <a:spcBef>
                          <a:spcPts val="0"/>
                        </a:spcBef>
                        <a:spcAft>
                          <a:spcPts val="1000"/>
                        </a:spcAft>
                      </a:pPr>
                      <a:r>
                        <a:rPr lang="en-US" sz="1100">
                          <a:effectLst/>
                          <a:latin typeface="Calibri"/>
                          <a:ea typeface="Calibri"/>
                          <a:cs typeface="Times New Roman"/>
                        </a:rPr>
                        <a:t>Ammonium Sulfate</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c>
                  <a:txBody>
                    <a:bodyPr/>
                    <a:lstStyle/>
                    <a:p>
                      <a:pPr marL="0" marR="0">
                        <a:lnSpc>
                          <a:spcPct val="115000"/>
                        </a:lnSpc>
                        <a:spcBef>
                          <a:spcPts val="0"/>
                        </a:spcBef>
                        <a:spcAft>
                          <a:spcPts val="1000"/>
                        </a:spcAft>
                      </a:pPr>
                      <a:r>
                        <a:rPr lang="en-US" sz="1100">
                          <a:effectLst/>
                          <a:latin typeface="Calibri"/>
                          <a:ea typeface="Calibri"/>
                          <a:cs typeface="Times New Roman"/>
                        </a:rPr>
                        <a:t>0.5</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r>
              <a:tr h="0">
                <a:tc>
                  <a:txBody>
                    <a:bodyPr/>
                    <a:lstStyle/>
                    <a:p>
                      <a:pPr marL="0" marR="0">
                        <a:lnSpc>
                          <a:spcPct val="115000"/>
                        </a:lnSpc>
                        <a:spcBef>
                          <a:spcPts val="0"/>
                        </a:spcBef>
                        <a:spcAft>
                          <a:spcPts val="1000"/>
                        </a:spcAft>
                      </a:pPr>
                      <a:r>
                        <a:rPr lang="en-US" sz="1100">
                          <a:effectLst/>
                          <a:latin typeface="Calibri"/>
                          <a:ea typeface="Calibri"/>
                          <a:cs typeface="Times New Roman"/>
                        </a:rPr>
                        <a:t>18-6-12</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a:effectLst/>
                          <a:latin typeface="Calibri"/>
                          <a:ea typeface="Calibri"/>
                          <a:cs typeface="Times New Roman"/>
                        </a:rPr>
                        <a:t>Osmocote</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a:effectLst/>
                          <a:latin typeface="Calibri"/>
                          <a:ea typeface="Calibri"/>
                          <a:cs typeface="Times New Roman"/>
                        </a:rPr>
                        <a:t>0.5</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r>
              <a:tr h="0">
                <a:tc>
                  <a:txBody>
                    <a:bodyPr/>
                    <a:lstStyle/>
                    <a:p>
                      <a:pPr marL="0" marR="0">
                        <a:lnSpc>
                          <a:spcPct val="115000"/>
                        </a:lnSpc>
                        <a:spcBef>
                          <a:spcPts val="0"/>
                        </a:spcBef>
                        <a:spcAft>
                          <a:spcPts val="1000"/>
                        </a:spcAft>
                      </a:pPr>
                      <a:r>
                        <a:rPr lang="en-US" sz="1100">
                          <a:effectLst/>
                          <a:latin typeface="Calibri"/>
                          <a:ea typeface="Calibri"/>
                          <a:cs typeface="Times New Roman"/>
                        </a:rPr>
                        <a:t>14-14-14</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c>
                  <a:txBody>
                    <a:bodyPr/>
                    <a:lstStyle/>
                    <a:p>
                      <a:pPr marL="0" marR="0">
                        <a:lnSpc>
                          <a:spcPct val="115000"/>
                        </a:lnSpc>
                        <a:spcBef>
                          <a:spcPts val="0"/>
                        </a:spcBef>
                        <a:spcAft>
                          <a:spcPts val="1000"/>
                        </a:spcAft>
                      </a:pPr>
                      <a:r>
                        <a:rPr lang="en-US" sz="1100">
                          <a:effectLst/>
                          <a:latin typeface="Calibri"/>
                          <a:ea typeface="Calibri"/>
                          <a:cs typeface="Times New Roman"/>
                        </a:rPr>
                        <a:t>Osmocote</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c>
                  <a:txBody>
                    <a:bodyPr/>
                    <a:lstStyle/>
                    <a:p>
                      <a:pPr marL="0" marR="0">
                        <a:lnSpc>
                          <a:spcPct val="115000"/>
                        </a:lnSpc>
                        <a:spcBef>
                          <a:spcPts val="0"/>
                        </a:spcBef>
                        <a:spcAft>
                          <a:spcPts val="1000"/>
                        </a:spcAft>
                      </a:pPr>
                      <a:r>
                        <a:rPr lang="en-US" sz="1100">
                          <a:effectLst/>
                          <a:latin typeface="Calibri"/>
                          <a:ea typeface="Calibri"/>
                          <a:cs typeface="Times New Roman"/>
                        </a:rPr>
                        <a:t>0.7</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r>
              <a:tr h="0">
                <a:tc>
                  <a:txBody>
                    <a:bodyPr/>
                    <a:lstStyle/>
                    <a:p>
                      <a:pPr marL="0" marR="0">
                        <a:lnSpc>
                          <a:spcPct val="115000"/>
                        </a:lnSpc>
                        <a:spcBef>
                          <a:spcPts val="0"/>
                        </a:spcBef>
                        <a:spcAft>
                          <a:spcPts val="1000"/>
                        </a:spcAft>
                      </a:pPr>
                      <a:r>
                        <a:rPr lang="en-US" sz="1100">
                          <a:effectLst/>
                          <a:latin typeface="Calibri"/>
                          <a:ea typeface="Calibri"/>
                          <a:cs typeface="Times New Roman"/>
                        </a:rPr>
                        <a:t>12-12-12</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a:effectLst/>
                          <a:latin typeface="Calibri"/>
                          <a:ea typeface="Calibri"/>
                          <a:cs typeface="Times New Roman"/>
                        </a:rPr>
                        <a:t>– – –</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a:effectLst/>
                          <a:latin typeface="Calibri"/>
                          <a:ea typeface="Calibri"/>
                          <a:cs typeface="Times New Roman"/>
                        </a:rPr>
                        <a:t>0.8</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r>
              <a:tr h="0">
                <a:tc>
                  <a:txBody>
                    <a:bodyPr/>
                    <a:lstStyle/>
                    <a:p>
                      <a:pPr marL="0" marR="0">
                        <a:lnSpc>
                          <a:spcPct val="115000"/>
                        </a:lnSpc>
                        <a:spcBef>
                          <a:spcPts val="0"/>
                        </a:spcBef>
                        <a:spcAft>
                          <a:spcPts val="1000"/>
                        </a:spcAft>
                      </a:pPr>
                      <a:r>
                        <a:rPr lang="en-US" sz="1100">
                          <a:effectLst/>
                          <a:latin typeface="Calibri"/>
                          <a:ea typeface="Calibri"/>
                          <a:cs typeface="Times New Roman"/>
                        </a:rPr>
                        <a:t>10-10-10</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c>
                  <a:txBody>
                    <a:bodyPr/>
                    <a:lstStyle/>
                    <a:p>
                      <a:pPr marL="0" marR="0">
                        <a:lnSpc>
                          <a:spcPct val="115000"/>
                        </a:lnSpc>
                        <a:spcBef>
                          <a:spcPts val="0"/>
                        </a:spcBef>
                        <a:spcAft>
                          <a:spcPts val="1000"/>
                        </a:spcAft>
                      </a:pPr>
                      <a:r>
                        <a:rPr lang="en-US" sz="1100">
                          <a:effectLst/>
                          <a:latin typeface="Calibri"/>
                          <a:ea typeface="Calibri"/>
                          <a:cs typeface="Times New Roman"/>
                        </a:rPr>
                        <a:t>– – –</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c>
                  <a:txBody>
                    <a:bodyPr/>
                    <a:lstStyle/>
                    <a:p>
                      <a:pPr marL="0" marR="0">
                        <a:lnSpc>
                          <a:spcPct val="115000"/>
                        </a:lnSpc>
                        <a:spcBef>
                          <a:spcPts val="0"/>
                        </a:spcBef>
                        <a:spcAft>
                          <a:spcPts val="1000"/>
                        </a:spcAft>
                      </a:pPr>
                      <a:r>
                        <a:rPr lang="en-US" sz="1100">
                          <a:effectLst/>
                          <a:latin typeface="Calibri"/>
                          <a:ea typeface="Calibri"/>
                          <a:cs typeface="Times New Roman"/>
                        </a:rPr>
                        <a:t>1.0</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r>
              <a:tr h="0">
                <a:tc gridSpan="3">
                  <a:txBody>
                    <a:bodyPr/>
                    <a:lstStyle/>
                    <a:p>
                      <a:pPr marL="0" marR="0">
                        <a:lnSpc>
                          <a:spcPct val="115000"/>
                        </a:lnSpc>
                        <a:spcBef>
                          <a:spcPts val="0"/>
                        </a:spcBef>
                        <a:spcAft>
                          <a:spcPts val="1000"/>
                        </a:spcAft>
                      </a:pPr>
                      <a:r>
                        <a:rPr lang="en-US" sz="1100" baseline="30000" dirty="0">
                          <a:effectLst/>
                          <a:latin typeface="Calibri"/>
                          <a:ea typeface="Calibri"/>
                          <a:cs typeface="Times New Roman"/>
                        </a:rPr>
                        <a:t>1</a:t>
                      </a:r>
                      <a:r>
                        <a:rPr lang="en-US" sz="1100" dirty="0">
                          <a:effectLst/>
                          <a:latin typeface="Calibri"/>
                          <a:ea typeface="Calibri"/>
                          <a:cs typeface="Times New Roman"/>
                        </a:rPr>
                        <a:t>Other fertilizers are available. To calculate the amount to use for an application rate of 0.1 </a:t>
                      </a:r>
                      <a:r>
                        <a:rPr lang="en-US" sz="1100" dirty="0" err="1">
                          <a:effectLst/>
                          <a:latin typeface="Calibri"/>
                          <a:ea typeface="Calibri"/>
                          <a:cs typeface="Times New Roman"/>
                        </a:rPr>
                        <a:t>lb</a:t>
                      </a:r>
                      <a:r>
                        <a:rPr lang="en-US" sz="1100" dirty="0">
                          <a:effectLst/>
                          <a:latin typeface="Calibri"/>
                          <a:ea typeface="Calibri"/>
                          <a:cs typeface="Times New Roman"/>
                        </a:rPr>
                        <a:t> N / 100 sq. ft. use the formula </a:t>
                      </a:r>
                      <a:br>
                        <a:rPr lang="en-US" sz="1100" dirty="0">
                          <a:effectLst/>
                          <a:latin typeface="Calibri"/>
                          <a:ea typeface="Calibri"/>
                          <a:cs typeface="Times New Roman"/>
                        </a:rPr>
                      </a:br>
                      <a:r>
                        <a:rPr lang="en-US" sz="1100" dirty="0">
                          <a:effectLst/>
                          <a:latin typeface="Calibri"/>
                          <a:ea typeface="Calibri"/>
                          <a:cs typeface="Times New Roman"/>
                        </a:rPr>
                        <a:t>[0.1 / (Percent of N in the fertilizer / 100)].</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150222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CHOOSING THE RIGHT </a:t>
            </a:r>
            <a:r>
              <a:rPr lang="en-US" b="1" dirty="0" smtClean="0"/>
              <a:t>TREE </a:t>
            </a:r>
            <a:r>
              <a:rPr lang="en-US" b="1" dirty="0"/>
              <a:t>FOR YOUR LANDSCAPE</a:t>
            </a:r>
            <a:endParaRPr lang="en-US" dirty="0"/>
          </a:p>
        </p:txBody>
      </p:sp>
      <p:sp>
        <p:nvSpPr>
          <p:cNvPr id="3" name="Content Placeholder 2"/>
          <p:cNvSpPr>
            <a:spLocks noGrp="1"/>
          </p:cNvSpPr>
          <p:nvPr>
            <p:ph idx="1"/>
          </p:nvPr>
        </p:nvSpPr>
        <p:spPr/>
        <p:txBody>
          <a:bodyPr/>
          <a:lstStyle/>
          <a:p>
            <a:r>
              <a:rPr lang="en-US" dirty="0"/>
              <a:t>Is the tree or shrub meant to attract birds?</a:t>
            </a:r>
          </a:p>
          <a:p>
            <a:r>
              <a:rPr lang="en-US" dirty="0"/>
              <a:t>Does the tree need to provide shade?</a:t>
            </a:r>
          </a:p>
          <a:p>
            <a:r>
              <a:rPr lang="en-US" dirty="0"/>
              <a:t>Do you need a plant for a privacy screen?</a:t>
            </a:r>
          </a:p>
          <a:p>
            <a:r>
              <a:rPr lang="en-US" dirty="0"/>
              <a:t>Are you looking for a plant to enhance the appearance of your home?</a:t>
            </a:r>
          </a:p>
          <a:p>
            <a:r>
              <a:rPr lang="en-US" dirty="0"/>
              <a:t>Do you want a plant that will help identify an entrance or exit?</a:t>
            </a:r>
          </a:p>
          <a:p>
            <a:endParaRPr lang="en-US" dirty="0"/>
          </a:p>
        </p:txBody>
      </p:sp>
    </p:spTree>
    <p:extLst>
      <p:ext uri="{BB962C8B-B14F-4D97-AF65-F5344CB8AC3E}">
        <p14:creationId xmlns:p14="http://schemas.microsoft.com/office/powerpoint/2010/main" val="1995313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Growth stage 2 – Rapid growth on young trees</a:t>
            </a:r>
            <a:endParaRPr lang="en-US" dirty="0"/>
          </a:p>
        </p:txBody>
      </p:sp>
      <p:sp>
        <p:nvSpPr>
          <p:cNvPr id="3" name="Content Placeholder 2"/>
          <p:cNvSpPr>
            <a:spLocks noGrp="1"/>
          </p:cNvSpPr>
          <p:nvPr>
            <p:ph idx="1"/>
          </p:nvPr>
        </p:nvSpPr>
        <p:spPr/>
        <p:txBody>
          <a:bodyPr>
            <a:normAutofit fontScale="85000" lnSpcReduction="10000"/>
          </a:bodyPr>
          <a:lstStyle/>
          <a:p>
            <a:pPr marL="0" marR="0">
              <a:lnSpc>
                <a:spcPct val="115000"/>
              </a:lnSpc>
              <a:spcBef>
                <a:spcPts val="0"/>
              </a:spcBef>
              <a:spcAft>
                <a:spcPts val="1000"/>
              </a:spcAft>
            </a:pPr>
            <a:r>
              <a:rPr lang="en-US" dirty="0">
                <a:ea typeface="Calibri"/>
                <a:cs typeface="Times New Roman"/>
              </a:rPr>
              <a:t>On young landscape </a:t>
            </a:r>
            <a:r>
              <a:rPr lang="en-US" dirty="0" smtClean="0">
                <a:ea typeface="Calibri"/>
                <a:cs typeface="Times New Roman"/>
              </a:rPr>
              <a:t>trees </a:t>
            </a:r>
            <a:r>
              <a:rPr lang="en-US" dirty="0">
                <a:ea typeface="Calibri"/>
                <a:cs typeface="Times New Roman"/>
              </a:rPr>
              <a:t>where rapid growth is desirable, use the high maintenance rate given in Table 3. </a:t>
            </a:r>
            <a:endParaRPr lang="en-US" dirty="0" smtClean="0">
              <a:ea typeface="Calibri"/>
              <a:cs typeface="Times New Roman"/>
            </a:endParaRPr>
          </a:p>
          <a:p>
            <a:pPr marL="0" marR="0">
              <a:lnSpc>
                <a:spcPct val="115000"/>
              </a:lnSpc>
              <a:spcBef>
                <a:spcPts val="0"/>
              </a:spcBef>
              <a:spcAft>
                <a:spcPts val="1000"/>
              </a:spcAft>
            </a:pPr>
            <a:r>
              <a:rPr lang="en-US" dirty="0" smtClean="0">
                <a:ea typeface="Calibri"/>
                <a:cs typeface="Times New Roman"/>
              </a:rPr>
              <a:t>During </a:t>
            </a:r>
            <a:r>
              <a:rPr lang="en-US" dirty="0">
                <a:ea typeface="Calibri"/>
                <a:cs typeface="Times New Roman"/>
              </a:rPr>
              <a:t>the rapid growth phase, the N rate should be 0.2 to 0.4 </a:t>
            </a:r>
            <a:r>
              <a:rPr lang="en-US" dirty="0" err="1">
                <a:ea typeface="Calibri"/>
                <a:cs typeface="Times New Roman"/>
              </a:rPr>
              <a:t>lb</a:t>
            </a:r>
            <a:r>
              <a:rPr lang="en-US" dirty="0">
                <a:ea typeface="Calibri"/>
                <a:cs typeface="Times New Roman"/>
              </a:rPr>
              <a:t> N/100 sq. ft. per year. A low maintenance level should be used in situations that restrict growth </a:t>
            </a:r>
            <a:endParaRPr lang="en-US" dirty="0" smtClean="0">
              <a:ea typeface="Calibri"/>
              <a:cs typeface="Times New Roman"/>
            </a:endParaRPr>
          </a:p>
          <a:p>
            <a:pPr marL="0" marR="0">
              <a:lnSpc>
                <a:spcPct val="115000"/>
              </a:lnSpc>
              <a:spcBef>
                <a:spcPts val="0"/>
              </a:spcBef>
              <a:spcAft>
                <a:spcPts val="1000"/>
              </a:spcAft>
            </a:pPr>
            <a:r>
              <a:rPr lang="en-US" dirty="0" smtClean="0">
                <a:ea typeface="Calibri"/>
                <a:cs typeface="Times New Roman"/>
              </a:rPr>
              <a:t>For </a:t>
            </a:r>
            <a:r>
              <a:rPr lang="en-US" dirty="0">
                <a:ea typeface="Calibri"/>
                <a:cs typeface="Times New Roman"/>
              </a:rPr>
              <a:t>trees in lawn areas, do not exceed 0.1 </a:t>
            </a:r>
            <a:r>
              <a:rPr lang="en-US" dirty="0" err="1">
                <a:ea typeface="Calibri"/>
                <a:cs typeface="Times New Roman"/>
              </a:rPr>
              <a:t>lb</a:t>
            </a:r>
            <a:r>
              <a:rPr lang="en-US" dirty="0">
                <a:ea typeface="Calibri"/>
                <a:cs typeface="Times New Roman"/>
              </a:rPr>
              <a:t> N/100 sq. ft. per application unless a slow release or natural fertilizer is used. Higher rates will burn the grass.</a:t>
            </a:r>
          </a:p>
          <a:p>
            <a:endParaRPr lang="en-US" dirty="0"/>
          </a:p>
        </p:txBody>
      </p:sp>
    </p:spTree>
    <p:extLst>
      <p:ext uri="{BB962C8B-B14F-4D97-AF65-F5344CB8AC3E}">
        <p14:creationId xmlns:p14="http://schemas.microsoft.com/office/powerpoint/2010/main" val="3749787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Growth stage 2 – Rapid growth on young trees and shrubs</a:t>
            </a:r>
            <a:endParaRPr lang="en-US" dirty="0"/>
          </a:p>
        </p:txBody>
      </p:sp>
      <p:graphicFrame>
        <p:nvGraphicFramePr>
          <p:cNvPr id="4" name="Content Placeholder 3"/>
          <p:cNvGraphicFramePr>
            <a:graphicFrameLocks noGrp="1"/>
          </p:cNvGraphicFramePr>
          <p:nvPr>
            <p:ph idx="1"/>
          </p:nvPr>
        </p:nvGraphicFramePr>
        <p:xfrm>
          <a:off x="1291590" y="1733772"/>
          <a:ext cx="6560820" cy="4258818"/>
        </p:xfrm>
        <a:graphic>
          <a:graphicData uri="http://schemas.openxmlformats.org/drawingml/2006/table">
            <a:tbl>
              <a:tblPr firstRow="1" firstCol="1" bandRow="1"/>
              <a:tblGrid>
                <a:gridCol w="2186940"/>
                <a:gridCol w="2186940"/>
                <a:gridCol w="2186940"/>
              </a:tblGrid>
              <a:tr h="0">
                <a:tc>
                  <a:txBody>
                    <a:bodyPr/>
                    <a:lstStyle/>
                    <a:p>
                      <a:pPr marL="0" marR="0">
                        <a:lnSpc>
                          <a:spcPct val="115000"/>
                        </a:lnSpc>
                        <a:spcBef>
                          <a:spcPts val="0"/>
                        </a:spcBef>
                        <a:spcAft>
                          <a:spcPts val="1000"/>
                        </a:spcAft>
                      </a:pPr>
                      <a:r>
                        <a:rPr lang="en-US" sz="1100">
                          <a:effectLst/>
                          <a:latin typeface="Calibri"/>
                          <a:ea typeface="Calibri"/>
                          <a:cs typeface="Times New Roman"/>
                        </a:rPr>
                        <a:t> </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gridSpan="2">
                  <a:txBody>
                    <a:bodyPr/>
                    <a:lstStyle/>
                    <a:p>
                      <a:pPr marL="0" marR="0">
                        <a:lnSpc>
                          <a:spcPct val="115000"/>
                        </a:lnSpc>
                        <a:spcBef>
                          <a:spcPts val="0"/>
                        </a:spcBef>
                        <a:spcAft>
                          <a:spcPts val="1000"/>
                        </a:spcAft>
                      </a:pPr>
                      <a:r>
                        <a:rPr lang="en-US" sz="1100" b="1">
                          <a:effectLst/>
                          <a:latin typeface="Calibri"/>
                          <a:ea typeface="Calibri"/>
                          <a:cs typeface="Times New Roman"/>
                        </a:rPr>
                        <a:t>Maintenance level</a:t>
                      </a:r>
                      <a:endParaRPr lang="en-US" sz="1100">
                        <a:effectLst/>
                        <a:latin typeface="Calibri"/>
                        <a:ea typeface="Calibri"/>
                        <a:cs typeface="Times New Roman"/>
                      </a:endParaRP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hMerge="1">
                  <a:txBody>
                    <a:bodyPr/>
                    <a:lstStyle/>
                    <a:p>
                      <a:endParaRPr lang="en-US"/>
                    </a:p>
                  </a:txBody>
                  <a:tcPr/>
                </a:tc>
              </a:tr>
              <a:tr h="0">
                <a:tc rowSpan="2">
                  <a:txBody>
                    <a:bodyPr/>
                    <a:lstStyle/>
                    <a:p>
                      <a:pPr marL="0" marR="0">
                        <a:lnSpc>
                          <a:spcPct val="115000"/>
                        </a:lnSpc>
                        <a:spcBef>
                          <a:spcPts val="0"/>
                        </a:spcBef>
                        <a:spcAft>
                          <a:spcPts val="1000"/>
                        </a:spcAft>
                      </a:pPr>
                      <a:r>
                        <a:rPr lang="en-US" sz="1100" b="1">
                          <a:effectLst/>
                          <a:latin typeface="Calibri"/>
                          <a:ea typeface="Calibri"/>
                          <a:cs typeface="Times New Roman"/>
                        </a:rPr>
                        <a:t>Soil organic matter level</a:t>
                      </a:r>
                      <a:r>
                        <a:rPr lang="en-US" sz="1100" b="1" baseline="30000">
                          <a:effectLst/>
                          <a:latin typeface="Calibri"/>
                          <a:ea typeface="Calibri"/>
                          <a:cs typeface="Times New Roman"/>
                        </a:rPr>
                        <a:t>3</a:t>
                      </a:r>
                      <a:endParaRPr lang="en-US" sz="1100">
                        <a:effectLst/>
                        <a:latin typeface="Calibri"/>
                        <a:ea typeface="Calibri"/>
                        <a:cs typeface="Times New Roman"/>
                      </a:endParaRP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a:effectLst/>
                          <a:latin typeface="Calibri"/>
                          <a:ea typeface="Calibri"/>
                          <a:cs typeface="Times New Roman"/>
                        </a:rPr>
                        <a:t>Low</a:t>
                      </a:r>
                      <a:r>
                        <a:rPr lang="en-US" sz="1100" b="1" baseline="30000">
                          <a:effectLst/>
                          <a:latin typeface="Calibri"/>
                          <a:ea typeface="Calibri"/>
                          <a:cs typeface="Times New Roman"/>
                        </a:rPr>
                        <a:t>1</a:t>
                      </a:r>
                      <a:endParaRPr lang="en-US" sz="1100">
                        <a:effectLst/>
                        <a:latin typeface="Calibri"/>
                        <a:ea typeface="Calibri"/>
                        <a:cs typeface="Times New Roman"/>
                      </a:endParaRP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a:effectLst/>
                          <a:latin typeface="Calibri"/>
                          <a:ea typeface="Calibri"/>
                          <a:cs typeface="Times New Roman"/>
                        </a:rPr>
                        <a:t>High</a:t>
                      </a:r>
                      <a:r>
                        <a:rPr lang="en-US" sz="1100" b="1" baseline="30000">
                          <a:effectLst/>
                          <a:latin typeface="Calibri"/>
                          <a:ea typeface="Calibri"/>
                          <a:cs typeface="Times New Roman"/>
                        </a:rPr>
                        <a:t>2</a:t>
                      </a:r>
                      <a:endParaRPr lang="en-US" sz="1100">
                        <a:effectLst/>
                        <a:latin typeface="Calibri"/>
                        <a:ea typeface="Calibri"/>
                        <a:cs typeface="Times New Roman"/>
                      </a:endParaRP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r>
              <a:tr h="0">
                <a:tc vMerge="1">
                  <a:txBody>
                    <a:bodyPr/>
                    <a:lstStyle/>
                    <a:p>
                      <a:endParaRPr lang="en-US"/>
                    </a:p>
                  </a:txBody>
                  <a:tcPr/>
                </a:tc>
                <a:tc gridSpan="2">
                  <a:txBody>
                    <a:bodyPr/>
                    <a:lstStyle/>
                    <a:p>
                      <a:pPr marL="0" marR="0">
                        <a:lnSpc>
                          <a:spcPct val="115000"/>
                        </a:lnSpc>
                        <a:spcBef>
                          <a:spcPts val="0"/>
                        </a:spcBef>
                        <a:spcAft>
                          <a:spcPts val="1000"/>
                        </a:spcAft>
                      </a:pPr>
                      <a:r>
                        <a:rPr lang="en-US" sz="1100" b="1">
                          <a:effectLst/>
                          <a:latin typeface="Calibri"/>
                          <a:ea typeface="Calibri"/>
                          <a:cs typeface="Times New Roman"/>
                        </a:rPr>
                        <a:t>Amount of nitrogen (N) to apply (lb. N/100 sq. ft.)</a:t>
                      </a:r>
                      <a:endParaRPr lang="en-US" sz="1100">
                        <a:effectLst/>
                        <a:latin typeface="Calibri"/>
                        <a:ea typeface="Calibri"/>
                        <a:cs typeface="Times New Roman"/>
                      </a:endParaRP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c hMerge="1">
                  <a:txBody>
                    <a:bodyPr/>
                    <a:lstStyle/>
                    <a:p>
                      <a:endParaRPr lang="en-US"/>
                    </a:p>
                  </a:txBody>
                  <a:tcPr/>
                </a:tc>
              </a:tr>
              <a:tr h="0">
                <a:tc>
                  <a:txBody>
                    <a:bodyPr/>
                    <a:lstStyle/>
                    <a:p>
                      <a:pPr marL="0" marR="0">
                        <a:lnSpc>
                          <a:spcPct val="115000"/>
                        </a:lnSpc>
                        <a:spcBef>
                          <a:spcPts val="0"/>
                        </a:spcBef>
                        <a:spcAft>
                          <a:spcPts val="1000"/>
                        </a:spcAft>
                      </a:pPr>
                      <a:r>
                        <a:rPr lang="en-US" sz="1100">
                          <a:effectLst/>
                          <a:latin typeface="Calibri"/>
                          <a:ea typeface="Calibri"/>
                          <a:cs typeface="Times New Roman"/>
                        </a:rPr>
                        <a:t>Low</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a:effectLst/>
                          <a:latin typeface="Calibri"/>
                          <a:ea typeface="Calibri"/>
                          <a:cs typeface="Times New Roman"/>
                        </a:rPr>
                        <a:t>0.10</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a:effectLst/>
                          <a:latin typeface="Calibri"/>
                          <a:ea typeface="Calibri"/>
                          <a:cs typeface="Times New Roman"/>
                        </a:rPr>
                        <a:t>0.20</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r>
              <a:tr h="0">
                <a:tc>
                  <a:txBody>
                    <a:bodyPr/>
                    <a:lstStyle/>
                    <a:p>
                      <a:pPr marL="0" marR="0">
                        <a:lnSpc>
                          <a:spcPct val="115000"/>
                        </a:lnSpc>
                        <a:spcBef>
                          <a:spcPts val="0"/>
                        </a:spcBef>
                        <a:spcAft>
                          <a:spcPts val="1000"/>
                        </a:spcAft>
                      </a:pPr>
                      <a:r>
                        <a:rPr lang="en-US" sz="1100">
                          <a:effectLst/>
                          <a:latin typeface="Calibri"/>
                          <a:ea typeface="Calibri"/>
                          <a:cs typeface="Times New Roman"/>
                        </a:rPr>
                        <a:t>Medium to high</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c>
                  <a:txBody>
                    <a:bodyPr/>
                    <a:lstStyle/>
                    <a:p>
                      <a:pPr marL="0" marR="0">
                        <a:lnSpc>
                          <a:spcPct val="115000"/>
                        </a:lnSpc>
                        <a:spcBef>
                          <a:spcPts val="0"/>
                        </a:spcBef>
                        <a:spcAft>
                          <a:spcPts val="1000"/>
                        </a:spcAft>
                      </a:pPr>
                      <a:r>
                        <a:rPr lang="en-US" sz="1100">
                          <a:effectLst/>
                          <a:latin typeface="Calibri"/>
                          <a:ea typeface="Calibri"/>
                          <a:cs typeface="Times New Roman"/>
                        </a:rPr>
                        <a:t>0.07</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c>
                  <a:txBody>
                    <a:bodyPr/>
                    <a:lstStyle/>
                    <a:p>
                      <a:pPr marL="0" marR="0">
                        <a:lnSpc>
                          <a:spcPct val="115000"/>
                        </a:lnSpc>
                        <a:spcBef>
                          <a:spcPts val="0"/>
                        </a:spcBef>
                        <a:spcAft>
                          <a:spcPts val="1000"/>
                        </a:spcAft>
                      </a:pPr>
                      <a:r>
                        <a:rPr lang="en-US" sz="1100">
                          <a:effectLst/>
                          <a:latin typeface="Calibri"/>
                          <a:ea typeface="Calibri"/>
                          <a:cs typeface="Times New Roman"/>
                        </a:rPr>
                        <a:t>0.05</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r>
              <a:tr h="0">
                <a:tc>
                  <a:txBody>
                    <a:bodyPr/>
                    <a:lstStyle/>
                    <a:p>
                      <a:pPr marL="0" marR="0">
                        <a:lnSpc>
                          <a:spcPct val="115000"/>
                        </a:lnSpc>
                        <a:spcBef>
                          <a:spcPts val="0"/>
                        </a:spcBef>
                        <a:spcAft>
                          <a:spcPts val="1000"/>
                        </a:spcAft>
                      </a:pPr>
                      <a:r>
                        <a:rPr lang="en-US" sz="1100">
                          <a:effectLst/>
                          <a:latin typeface="Calibri"/>
                          <a:ea typeface="Calibri"/>
                          <a:cs typeface="Times New Roman"/>
                        </a:rPr>
                        <a:t>Organic soils</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a:effectLst/>
                          <a:latin typeface="Calibri"/>
                          <a:ea typeface="Calibri"/>
                          <a:cs typeface="Times New Roman"/>
                        </a:rPr>
                        <a:t>0.10</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a:effectLst/>
                          <a:latin typeface="Calibri"/>
                          <a:ea typeface="Calibri"/>
                          <a:cs typeface="Times New Roman"/>
                        </a:rPr>
                        <a:t>0.15</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r>
              <a:tr h="0">
                <a:tc gridSpan="3">
                  <a:txBody>
                    <a:bodyPr/>
                    <a:lstStyle/>
                    <a:p>
                      <a:pPr marL="0" marR="0">
                        <a:lnSpc>
                          <a:spcPct val="115000"/>
                        </a:lnSpc>
                        <a:spcBef>
                          <a:spcPts val="0"/>
                        </a:spcBef>
                        <a:spcAft>
                          <a:spcPts val="1000"/>
                        </a:spcAft>
                      </a:pPr>
                      <a:r>
                        <a:rPr lang="en-US" sz="1100" baseline="30000">
                          <a:effectLst/>
                          <a:latin typeface="Calibri"/>
                          <a:ea typeface="Calibri"/>
                          <a:cs typeface="Times New Roman"/>
                        </a:rPr>
                        <a:t>1</a:t>
                      </a:r>
                      <a:r>
                        <a:rPr lang="en-US" sz="1100">
                          <a:effectLst/>
                          <a:latin typeface="Calibri"/>
                          <a:ea typeface="Calibri"/>
                          <a:cs typeface="Times New Roman"/>
                        </a:rPr>
                        <a:t>Use the low maintenance level:</a:t>
                      </a:r>
                    </a:p>
                    <a:p>
                      <a:pPr marL="342900" marR="0" lvl="0" indent="-342900">
                        <a:lnSpc>
                          <a:spcPct val="115000"/>
                        </a:lnSpc>
                        <a:spcBef>
                          <a:spcPts val="0"/>
                        </a:spcBef>
                        <a:spcAft>
                          <a:spcPts val="1000"/>
                        </a:spcAft>
                        <a:buSzPts val="1000"/>
                        <a:buFont typeface="Wingdings"/>
                        <a:buChar char=""/>
                        <a:tabLst>
                          <a:tab pos="457200" algn="l"/>
                        </a:tabLst>
                      </a:pPr>
                      <a:r>
                        <a:rPr lang="en-US" sz="1100">
                          <a:effectLst/>
                          <a:latin typeface="Calibri"/>
                          <a:ea typeface="Calibri"/>
                          <a:cs typeface="Times New Roman"/>
                        </a:rPr>
                        <a:t>For newly planted landscape plants</a:t>
                      </a:r>
                    </a:p>
                    <a:p>
                      <a:pPr marL="342900" marR="0" lvl="0" indent="-342900">
                        <a:lnSpc>
                          <a:spcPct val="115000"/>
                        </a:lnSpc>
                        <a:spcBef>
                          <a:spcPts val="0"/>
                        </a:spcBef>
                        <a:spcAft>
                          <a:spcPts val="1000"/>
                        </a:spcAft>
                        <a:buSzPts val="1000"/>
                        <a:buFont typeface="Wingdings"/>
                        <a:buChar char=""/>
                        <a:tabLst>
                          <a:tab pos="457200" algn="l"/>
                        </a:tabLst>
                      </a:pPr>
                      <a:r>
                        <a:rPr lang="en-US" sz="1100">
                          <a:effectLst/>
                          <a:latin typeface="Calibri"/>
                          <a:ea typeface="Calibri"/>
                          <a:cs typeface="Times New Roman"/>
                        </a:rPr>
                        <a:t>To maintain health of mature trees and shrubs where rapid growth is not desirable</a:t>
                      </a:r>
                    </a:p>
                    <a:p>
                      <a:pPr marL="342900" marR="0" lvl="0" indent="-342900">
                        <a:lnSpc>
                          <a:spcPct val="115000"/>
                        </a:lnSpc>
                        <a:spcBef>
                          <a:spcPts val="0"/>
                        </a:spcBef>
                        <a:spcAft>
                          <a:spcPts val="1000"/>
                        </a:spcAft>
                        <a:buSzPts val="1000"/>
                        <a:buFont typeface="Wingdings"/>
                        <a:buChar char=""/>
                        <a:tabLst>
                          <a:tab pos="457200" algn="l"/>
                        </a:tabLst>
                      </a:pPr>
                      <a:r>
                        <a:rPr lang="en-US" sz="1100">
                          <a:effectLst/>
                          <a:latin typeface="Calibri"/>
                          <a:ea typeface="Calibri"/>
                          <a:cs typeface="Times New Roman"/>
                        </a:rPr>
                        <a:t>For young trees and shrubs under restricted growing conditions</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c hMerge="1">
                  <a:txBody>
                    <a:bodyPr/>
                    <a:lstStyle/>
                    <a:p>
                      <a:endParaRPr lang="en-US"/>
                    </a:p>
                  </a:txBody>
                  <a:tcPr/>
                </a:tc>
                <a:tc hMerge="1">
                  <a:txBody>
                    <a:bodyPr/>
                    <a:lstStyle/>
                    <a:p>
                      <a:endParaRPr lang="en-US"/>
                    </a:p>
                  </a:txBody>
                  <a:tcPr/>
                </a:tc>
              </a:tr>
              <a:tr h="0">
                <a:tc gridSpan="3">
                  <a:txBody>
                    <a:bodyPr/>
                    <a:lstStyle/>
                    <a:p>
                      <a:pPr marL="0" marR="0">
                        <a:lnSpc>
                          <a:spcPct val="115000"/>
                        </a:lnSpc>
                        <a:spcBef>
                          <a:spcPts val="0"/>
                        </a:spcBef>
                        <a:spcAft>
                          <a:spcPts val="1000"/>
                        </a:spcAft>
                      </a:pPr>
                      <a:r>
                        <a:rPr lang="en-US" sz="1100" baseline="30000">
                          <a:effectLst/>
                          <a:latin typeface="Calibri"/>
                          <a:ea typeface="Calibri"/>
                          <a:cs typeface="Times New Roman"/>
                        </a:rPr>
                        <a:t>2</a:t>
                      </a:r>
                      <a:r>
                        <a:rPr lang="en-US" sz="1100">
                          <a:effectLst/>
                          <a:latin typeface="Calibri"/>
                          <a:ea typeface="Calibri"/>
                          <a:cs typeface="Times New Roman"/>
                        </a:rPr>
                        <a:t>Use the high maintenance level on young trees and young landscape plants when rapid growth is desired.</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0">
                <a:tc gridSpan="3">
                  <a:txBody>
                    <a:bodyPr/>
                    <a:lstStyle/>
                    <a:p>
                      <a:pPr marL="0" marR="0">
                        <a:lnSpc>
                          <a:spcPct val="115000"/>
                        </a:lnSpc>
                        <a:spcBef>
                          <a:spcPts val="0"/>
                        </a:spcBef>
                        <a:spcAft>
                          <a:spcPts val="1000"/>
                        </a:spcAft>
                      </a:pPr>
                      <a:r>
                        <a:rPr lang="en-US" sz="1100" baseline="30000" dirty="0">
                          <a:effectLst/>
                          <a:latin typeface="Calibri"/>
                          <a:ea typeface="Calibri"/>
                          <a:cs typeface="Times New Roman"/>
                        </a:rPr>
                        <a:t>3</a:t>
                      </a:r>
                      <a:r>
                        <a:rPr lang="en-US" sz="1100" dirty="0">
                          <a:effectLst/>
                          <a:latin typeface="Calibri"/>
                          <a:ea typeface="Calibri"/>
                          <a:cs typeface="Times New Roman"/>
                        </a:rPr>
                        <a:t>Low organic matter = less than 3.1%, medium to high = 3.1 to 19%, organic soil = greater than 19% organic matter. Organic matter may be determined by a soil test.</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756952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Growth stage 3 – Maintaining maturing trees and shrubs</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As trees and shrubs mature and growth rate naturally slows down, the need for N drops. </a:t>
            </a:r>
          </a:p>
          <a:p>
            <a:r>
              <a:rPr lang="en-US" dirty="0" smtClean="0"/>
              <a:t>The low maintenance level in Table 3 should be used for established trees and shrubs. </a:t>
            </a:r>
          </a:p>
          <a:p>
            <a:r>
              <a:rPr lang="en-US" dirty="0" smtClean="0"/>
              <a:t>The purpose of this low maintenance level is to maintain landscape plants in a healthy condition without excessive vegetative growth.</a:t>
            </a:r>
          </a:p>
          <a:p>
            <a:endParaRPr lang="en-US" dirty="0"/>
          </a:p>
        </p:txBody>
      </p:sp>
    </p:spTree>
    <p:extLst>
      <p:ext uri="{BB962C8B-B14F-4D97-AF65-F5344CB8AC3E}">
        <p14:creationId xmlns:p14="http://schemas.microsoft.com/office/powerpoint/2010/main" val="3194289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Growth stage 3 – Maintaining maturing trees and shrubs</a:t>
            </a:r>
            <a:endParaRPr lang="en-US" dirty="0"/>
          </a:p>
        </p:txBody>
      </p:sp>
      <p:graphicFrame>
        <p:nvGraphicFramePr>
          <p:cNvPr id="4" name="Content Placeholder 3"/>
          <p:cNvGraphicFramePr>
            <a:graphicFrameLocks noGrp="1"/>
          </p:cNvGraphicFramePr>
          <p:nvPr>
            <p:ph idx="1"/>
          </p:nvPr>
        </p:nvGraphicFramePr>
        <p:xfrm>
          <a:off x="1291590" y="1733772"/>
          <a:ext cx="6560820" cy="4258818"/>
        </p:xfrm>
        <a:graphic>
          <a:graphicData uri="http://schemas.openxmlformats.org/drawingml/2006/table">
            <a:tbl>
              <a:tblPr firstRow="1" firstCol="1" bandRow="1"/>
              <a:tblGrid>
                <a:gridCol w="2186940"/>
                <a:gridCol w="2186940"/>
                <a:gridCol w="2186940"/>
              </a:tblGrid>
              <a:tr h="0">
                <a:tc>
                  <a:txBody>
                    <a:bodyPr/>
                    <a:lstStyle/>
                    <a:p>
                      <a:pPr marL="0" marR="0">
                        <a:lnSpc>
                          <a:spcPct val="115000"/>
                        </a:lnSpc>
                        <a:spcBef>
                          <a:spcPts val="0"/>
                        </a:spcBef>
                        <a:spcAft>
                          <a:spcPts val="1000"/>
                        </a:spcAft>
                      </a:pPr>
                      <a:r>
                        <a:rPr lang="en-US" sz="1100">
                          <a:effectLst/>
                          <a:latin typeface="Calibri"/>
                          <a:ea typeface="Calibri"/>
                          <a:cs typeface="Times New Roman"/>
                        </a:rPr>
                        <a:t> </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gridSpan="2">
                  <a:txBody>
                    <a:bodyPr/>
                    <a:lstStyle/>
                    <a:p>
                      <a:pPr marL="0" marR="0">
                        <a:lnSpc>
                          <a:spcPct val="115000"/>
                        </a:lnSpc>
                        <a:spcBef>
                          <a:spcPts val="0"/>
                        </a:spcBef>
                        <a:spcAft>
                          <a:spcPts val="1000"/>
                        </a:spcAft>
                      </a:pPr>
                      <a:r>
                        <a:rPr lang="en-US" sz="1100" b="1">
                          <a:effectLst/>
                          <a:latin typeface="Calibri"/>
                          <a:ea typeface="Calibri"/>
                          <a:cs typeface="Times New Roman"/>
                        </a:rPr>
                        <a:t>Maintenance level</a:t>
                      </a:r>
                      <a:endParaRPr lang="en-US" sz="1100">
                        <a:effectLst/>
                        <a:latin typeface="Calibri"/>
                        <a:ea typeface="Calibri"/>
                        <a:cs typeface="Times New Roman"/>
                      </a:endParaRP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hMerge="1">
                  <a:txBody>
                    <a:bodyPr/>
                    <a:lstStyle/>
                    <a:p>
                      <a:endParaRPr lang="en-US"/>
                    </a:p>
                  </a:txBody>
                  <a:tcPr/>
                </a:tc>
              </a:tr>
              <a:tr h="0">
                <a:tc rowSpan="2">
                  <a:txBody>
                    <a:bodyPr/>
                    <a:lstStyle/>
                    <a:p>
                      <a:pPr marL="0" marR="0">
                        <a:lnSpc>
                          <a:spcPct val="115000"/>
                        </a:lnSpc>
                        <a:spcBef>
                          <a:spcPts val="0"/>
                        </a:spcBef>
                        <a:spcAft>
                          <a:spcPts val="1000"/>
                        </a:spcAft>
                      </a:pPr>
                      <a:r>
                        <a:rPr lang="en-US" sz="1100" b="1">
                          <a:effectLst/>
                          <a:latin typeface="Calibri"/>
                          <a:ea typeface="Calibri"/>
                          <a:cs typeface="Times New Roman"/>
                        </a:rPr>
                        <a:t>Soil organic matter level</a:t>
                      </a:r>
                      <a:r>
                        <a:rPr lang="en-US" sz="1100" b="1" baseline="30000">
                          <a:effectLst/>
                          <a:latin typeface="Calibri"/>
                          <a:ea typeface="Calibri"/>
                          <a:cs typeface="Times New Roman"/>
                        </a:rPr>
                        <a:t>3</a:t>
                      </a:r>
                      <a:endParaRPr lang="en-US" sz="1100">
                        <a:effectLst/>
                        <a:latin typeface="Calibri"/>
                        <a:ea typeface="Calibri"/>
                        <a:cs typeface="Times New Roman"/>
                      </a:endParaRP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a:effectLst/>
                          <a:latin typeface="Calibri"/>
                          <a:ea typeface="Calibri"/>
                          <a:cs typeface="Times New Roman"/>
                        </a:rPr>
                        <a:t>Low</a:t>
                      </a:r>
                      <a:r>
                        <a:rPr lang="en-US" sz="1100" b="1" baseline="30000">
                          <a:effectLst/>
                          <a:latin typeface="Calibri"/>
                          <a:ea typeface="Calibri"/>
                          <a:cs typeface="Times New Roman"/>
                        </a:rPr>
                        <a:t>1</a:t>
                      </a:r>
                      <a:endParaRPr lang="en-US" sz="1100">
                        <a:effectLst/>
                        <a:latin typeface="Calibri"/>
                        <a:ea typeface="Calibri"/>
                        <a:cs typeface="Times New Roman"/>
                      </a:endParaRP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a:effectLst/>
                          <a:latin typeface="Calibri"/>
                          <a:ea typeface="Calibri"/>
                          <a:cs typeface="Times New Roman"/>
                        </a:rPr>
                        <a:t>High</a:t>
                      </a:r>
                      <a:r>
                        <a:rPr lang="en-US" sz="1100" b="1" baseline="30000">
                          <a:effectLst/>
                          <a:latin typeface="Calibri"/>
                          <a:ea typeface="Calibri"/>
                          <a:cs typeface="Times New Roman"/>
                        </a:rPr>
                        <a:t>2</a:t>
                      </a:r>
                      <a:endParaRPr lang="en-US" sz="1100">
                        <a:effectLst/>
                        <a:latin typeface="Calibri"/>
                        <a:ea typeface="Calibri"/>
                        <a:cs typeface="Times New Roman"/>
                      </a:endParaRP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r>
              <a:tr h="0">
                <a:tc vMerge="1">
                  <a:txBody>
                    <a:bodyPr/>
                    <a:lstStyle/>
                    <a:p>
                      <a:endParaRPr lang="en-US"/>
                    </a:p>
                  </a:txBody>
                  <a:tcPr/>
                </a:tc>
                <a:tc gridSpan="2">
                  <a:txBody>
                    <a:bodyPr/>
                    <a:lstStyle/>
                    <a:p>
                      <a:pPr marL="0" marR="0">
                        <a:lnSpc>
                          <a:spcPct val="115000"/>
                        </a:lnSpc>
                        <a:spcBef>
                          <a:spcPts val="0"/>
                        </a:spcBef>
                        <a:spcAft>
                          <a:spcPts val="1000"/>
                        </a:spcAft>
                      </a:pPr>
                      <a:r>
                        <a:rPr lang="en-US" sz="1100" b="1">
                          <a:effectLst/>
                          <a:latin typeface="Calibri"/>
                          <a:ea typeface="Calibri"/>
                          <a:cs typeface="Times New Roman"/>
                        </a:rPr>
                        <a:t>Amount of nitrogen (N) to apply (lb. N/100 sq. ft.)</a:t>
                      </a:r>
                      <a:endParaRPr lang="en-US" sz="1100">
                        <a:effectLst/>
                        <a:latin typeface="Calibri"/>
                        <a:ea typeface="Calibri"/>
                        <a:cs typeface="Times New Roman"/>
                      </a:endParaRP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c hMerge="1">
                  <a:txBody>
                    <a:bodyPr/>
                    <a:lstStyle/>
                    <a:p>
                      <a:endParaRPr lang="en-US"/>
                    </a:p>
                  </a:txBody>
                  <a:tcPr/>
                </a:tc>
              </a:tr>
              <a:tr h="0">
                <a:tc>
                  <a:txBody>
                    <a:bodyPr/>
                    <a:lstStyle/>
                    <a:p>
                      <a:pPr marL="0" marR="0">
                        <a:lnSpc>
                          <a:spcPct val="115000"/>
                        </a:lnSpc>
                        <a:spcBef>
                          <a:spcPts val="0"/>
                        </a:spcBef>
                        <a:spcAft>
                          <a:spcPts val="1000"/>
                        </a:spcAft>
                      </a:pPr>
                      <a:r>
                        <a:rPr lang="en-US" sz="1100">
                          <a:effectLst/>
                          <a:latin typeface="Calibri"/>
                          <a:ea typeface="Calibri"/>
                          <a:cs typeface="Times New Roman"/>
                        </a:rPr>
                        <a:t>Low</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a:effectLst/>
                          <a:latin typeface="Calibri"/>
                          <a:ea typeface="Calibri"/>
                          <a:cs typeface="Times New Roman"/>
                        </a:rPr>
                        <a:t>0.10</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a:effectLst/>
                          <a:latin typeface="Calibri"/>
                          <a:ea typeface="Calibri"/>
                          <a:cs typeface="Times New Roman"/>
                        </a:rPr>
                        <a:t>0.20</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r>
              <a:tr h="0">
                <a:tc>
                  <a:txBody>
                    <a:bodyPr/>
                    <a:lstStyle/>
                    <a:p>
                      <a:pPr marL="0" marR="0">
                        <a:lnSpc>
                          <a:spcPct val="115000"/>
                        </a:lnSpc>
                        <a:spcBef>
                          <a:spcPts val="0"/>
                        </a:spcBef>
                        <a:spcAft>
                          <a:spcPts val="1000"/>
                        </a:spcAft>
                      </a:pPr>
                      <a:r>
                        <a:rPr lang="en-US" sz="1100">
                          <a:effectLst/>
                          <a:latin typeface="Calibri"/>
                          <a:ea typeface="Calibri"/>
                          <a:cs typeface="Times New Roman"/>
                        </a:rPr>
                        <a:t>Medium to high</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c>
                  <a:txBody>
                    <a:bodyPr/>
                    <a:lstStyle/>
                    <a:p>
                      <a:pPr marL="0" marR="0">
                        <a:lnSpc>
                          <a:spcPct val="115000"/>
                        </a:lnSpc>
                        <a:spcBef>
                          <a:spcPts val="0"/>
                        </a:spcBef>
                        <a:spcAft>
                          <a:spcPts val="1000"/>
                        </a:spcAft>
                      </a:pPr>
                      <a:r>
                        <a:rPr lang="en-US" sz="1100">
                          <a:effectLst/>
                          <a:latin typeface="Calibri"/>
                          <a:ea typeface="Calibri"/>
                          <a:cs typeface="Times New Roman"/>
                        </a:rPr>
                        <a:t>0.07</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c>
                  <a:txBody>
                    <a:bodyPr/>
                    <a:lstStyle/>
                    <a:p>
                      <a:pPr marL="0" marR="0">
                        <a:lnSpc>
                          <a:spcPct val="115000"/>
                        </a:lnSpc>
                        <a:spcBef>
                          <a:spcPts val="0"/>
                        </a:spcBef>
                        <a:spcAft>
                          <a:spcPts val="1000"/>
                        </a:spcAft>
                      </a:pPr>
                      <a:r>
                        <a:rPr lang="en-US" sz="1100">
                          <a:effectLst/>
                          <a:latin typeface="Calibri"/>
                          <a:ea typeface="Calibri"/>
                          <a:cs typeface="Times New Roman"/>
                        </a:rPr>
                        <a:t>0.05</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r>
              <a:tr h="0">
                <a:tc>
                  <a:txBody>
                    <a:bodyPr/>
                    <a:lstStyle/>
                    <a:p>
                      <a:pPr marL="0" marR="0">
                        <a:lnSpc>
                          <a:spcPct val="115000"/>
                        </a:lnSpc>
                        <a:spcBef>
                          <a:spcPts val="0"/>
                        </a:spcBef>
                        <a:spcAft>
                          <a:spcPts val="1000"/>
                        </a:spcAft>
                      </a:pPr>
                      <a:r>
                        <a:rPr lang="en-US" sz="1100">
                          <a:effectLst/>
                          <a:latin typeface="Calibri"/>
                          <a:ea typeface="Calibri"/>
                          <a:cs typeface="Times New Roman"/>
                        </a:rPr>
                        <a:t>Organic soils</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a:effectLst/>
                          <a:latin typeface="Calibri"/>
                          <a:ea typeface="Calibri"/>
                          <a:cs typeface="Times New Roman"/>
                        </a:rPr>
                        <a:t>0.10</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a:effectLst/>
                          <a:latin typeface="Calibri"/>
                          <a:ea typeface="Calibri"/>
                          <a:cs typeface="Times New Roman"/>
                        </a:rPr>
                        <a:t>0.15</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r>
              <a:tr h="0">
                <a:tc gridSpan="3">
                  <a:txBody>
                    <a:bodyPr/>
                    <a:lstStyle/>
                    <a:p>
                      <a:pPr marL="0" marR="0">
                        <a:lnSpc>
                          <a:spcPct val="115000"/>
                        </a:lnSpc>
                        <a:spcBef>
                          <a:spcPts val="0"/>
                        </a:spcBef>
                        <a:spcAft>
                          <a:spcPts val="1000"/>
                        </a:spcAft>
                      </a:pPr>
                      <a:r>
                        <a:rPr lang="en-US" sz="1100" baseline="30000">
                          <a:effectLst/>
                          <a:latin typeface="Calibri"/>
                          <a:ea typeface="Calibri"/>
                          <a:cs typeface="Times New Roman"/>
                        </a:rPr>
                        <a:t>1</a:t>
                      </a:r>
                      <a:r>
                        <a:rPr lang="en-US" sz="1100">
                          <a:effectLst/>
                          <a:latin typeface="Calibri"/>
                          <a:ea typeface="Calibri"/>
                          <a:cs typeface="Times New Roman"/>
                        </a:rPr>
                        <a:t>Use the low maintenance level:</a:t>
                      </a:r>
                    </a:p>
                    <a:p>
                      <a:pPr marL="342900" marR="0" lvl="0" indent="-342900">
                        <a:lnSpc>
                          <a:spcPct val="115000"/>
                        </a:lnSpc>
                        <a:spcBef>
                          <a:spcPts val="0"/>
                        </a:spcBef>
                        <a:spcAft>
                          <a:spcPts val="1000"/>
                        </a:spcAft>
                        <a:buSzPts val="1000"/>
                        <a:buFont typeface="Wingdings"/>
                        <a:buChar char=""/>
                        <a:tabLst>
                          <a:tab pos="457200" algn="l"/>
                        </a:tabLst>
                      </a:pPr>
                      <a:r>
                        <a:rPr lang="en-US" sz="1100">
                          <a:effectLst/>
                          <a:latin typeface="Calibri"/>
                          <a:ea typeface="Calibri"/>
                          <a:cs typeface="Times New Roman"/>
                        </a:rPr>
                        <a:t>For newly planted landscape plants</a:t>
                      </a:r>
                    </a:p>
                    <a:p>
                      <a:pPr marL="342900" marR="0" lvl="0" indent="-342900">
                        <a:lnSpc>
                          <a:spcPct val="115000"/>
                        </a:lnSpc>
                        <a:spcBef>
                          <a:spcPts val="0"/>
                        </a:spcBef>
                        <a:spcAft>
                          <a:spcPts val="1000"/>
                        </a:spcAft>
                        <a:buSzPts val="1000"/>
                        <a:buFont typeface="Wingdings"/>
                        <a:buChar char=""/>
                        <a:tabLst>
                          <a:tab pos="457200" algn="l"/>
                        </a:tabLst>
                      </a:pPr>
                      <a:r>
                        <a:rPr lang="en-US" sz="1100">
                          <a:effectLst/>
                          <a:latin typeface="Calibri"/>
                          <a:ea typeface="Calibri"/>
                          <a:cs typeface="Times New Roman"/>
                        </a:rPr>
                        <a:t>To maintain health of mature trees and shrubs where rapid growth is not desirable</a:t>
                      </a:r>
                    </a:p>
                    <a:p>
                      <a:pPr marL="342900" marR="0" lvl="0" indent="-342900">
                        <a:lnSpc>
                          <a:spcPct val="115000"/>
                        </a:lnSpc>
                        <a:spcBef>
                          <a:spcPts val="0"/>
                        </a:spcBef>
                        <a:spcAft>
                          <a:spcPts val="1000"/>
                        </a:spcAft>
                        <a:buSzPts val="1000"/>
                        <a:buFont typeface="Wingdings"/>
                        <a:buChar char=""/>
                        <a:tabLst>
                          <a:tab pos="457200" algn="l"/>
                        </a:tabLst>
                      </a:pPr>
                      <a:r>
                        <a:rPr lang="en-US" sz="1100">
                          <a:effectLst/>
                          <a:latin typeface="Calibri"/>
                          <a:ea typeface="Calibri"/>
                          <a:cs typeface="Times New Roman"/>
                        </a:rPr>
                        <a:t>For young trees and shrubs under restricted growing conditions</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c hMerge="1">
                  <a:txBody>
                    <a:bodyPr/>
                    <a:lstStyle/>
                    <a:p>
                      <a:endParaRPr lang="en-US"/>
                    </a:p>
                  </a:txBody>
                  <a:tcPr/>
                </a:tc>
                <a:tc hMerge="1">
                  <a:txBody>
                    <a:bodyPr/>
                    <a:lstStyle/>
                    <a:p>
                      <a:endParaRPr lang="en-US"/>
                    </a:p>
                  </a:txBody>
                  <a:tcPr/>
                </a:tc>
              </a:tr>
              <a:tr h="0">
                <a:tc gridSpan="3">
                  <a:txBody>
                    <a:bodyPr/>
                    <a:lstStyle/>
                    <a:p>
                      <a:pPr marL="0" marR="0">
                        <a:lnSpc>
                          <a:spcPct val="115000"/>
                        </a:lnSpc>
                        <a:spcBef>
                          <a:spcPts val="0"/>
                        </a:spcBef>
                        <a:spcAft>
                          <a:spcPts val="1000"/>
                        </a:spcAft>
                      </a:pPr>
                      <a:r>
                        <a:rPr lang="en-US" sz="1100" baseline="30000">
                          <a:effectLst/>
                          <a:latin typeface="Calibri"/>
                          <a:ea typeface="Calibri"/>
                          <a:cs typeface="Times New Roman"/>
                        </a:rPr>
                        <a:t>2</a:t>
                      </a:r>
                      <a:r>
                        <a:rPr lang="en-US" sz="1100">
                          <a:effectLst/>
                          <a:latin typeface="Calibri"/>
                          <a:ea typeface="Calibri"/>
                          <a:cs typeface="Times New Roman"/>
                        </a:rPr>
                        <a:t>Use the high maintenance level on young trees and young landscape plants when rapid growth is desired.</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0">
                <a:tc gridSpan="3">
                  <a:txBody>
                    <a:bodyPr/>
                    <a:lstStyle/>
                    <a:p>
                      <a:pPr marL="0" marR="0">
                        <a:lnSpc>
                          <a:spcPct val="115000"/>
                        </a:lnSpc>
                        <a:spcBef>
                          <a:spcPts val="0"/>
                        </a:spcBef>
                        <a:spcAft>
                          <a:spcPts val="1000"/>
                        </a:spcAft>
                      </a:pPr>
                      <a:r>
                        <a:rPr lang="en-US" sz="1100" baseline="30000" dirty="0">
                          <a:effectLst/>
                          <a:latin typeface="Calibri"/>
                          <a:ea typeface="Calibri"/>
                          <a:cs typeface="Times New Roman"/>
                        </a:rPr>
                        <a:t>3</a:t>
                      </a:r>
                      <a:r>
                        <a:rPr lang="en-US" sz="1100" dirty="0">
                          <a:effectLst/>
                          <a:latin typeface="Calibri"/>
                          <a:ea typeface="Calibri"/>
                          <a:cs typeface="Times New Roman"/>
                        </a:rPr>
                        <a:t>Low organic matter = less than 3.1%, medium to high = 3.1 to 19%, organic soil = greater than 19% organic matter. Organic matter may be determined by a soil test.</a:t>
                      </a:r>
                    </a:p>
                  </a:txBody>
                  <a:tcPr marL="76200" marR="76200" marT="76200" marB="76200">
                    <a:lnL w="12700" cap="flat" cmpd="sng" algn="ctr">
                      <a:solidFill>
                        <a:srgbClr val="DDD6CE"/>
                      </a:solidFill>
                      <a:prstDash val="solid"/>
                      <a:round/>
                      <a:headEnd type="none" w="med" len="med"/>
                      <a:tailEnd type="none" w="med" len="med"/>
                    </a:lnL>
                    <a:lnR w="12700" cap="flat" cmpd="sng" algn="ctr">
                      <a:solidFill>
                        <a:srgbClr val="DDD6CE"/>
                      </a:solidFill>
                      <a:prstDash val="solid"/>
                      <a:round/>
                      <a:headEnd type="none" w="med" len="med"/>
                      <a:tailEnd type="none" w="med" len="med"/>
                    </a:lnR>
                    <a:lnT w="12700" cap="flat" cmpd="sng" algn="ctr">
                      <a:solidFill>
                        <a:srgbClr val="DDD6CE"/>
                      </a:solidFill>
                      <a:prstDash val="solid"/>
                      <a:round/>
                      <a:headEnd type="none" w="med" len="med"/>
                      <a:tailEnd type="none" w="med" len="med"/>
                    </a:lnT>
                    <a:lnB w="12700" cap="flat" cmpd="sng" algn="ctr">
                      <a:solidFill>
                        <a:srgbClr val="DDD6CE"/>
                      </a:solidFill>
                      <a:prstDash val="solid"/>
                      <a:round/>
                      <a:headEnd type="none" w="med" len="med"/>
                      <a:tailEnd type="none" w="med" len="med"/>
                    </a:lnB>
                    <a:solidFill>
                      <a:srgbClr val="EEEBE7"/>
                    </a:solidFill>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2870447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When to fertilize</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Most trees experience a single flush of growth during spring followed by slower growth throughout the summer and fall. Because of this single flush of growth, it is desirable to have nutrients available to the tree as this growth is about to occur. </a:t>
            </a:r>
          </a:p>
          <a:p>
            <a:r>
              <a:rPr lang="en-US" dirty="0" smtClean="0"/>
              <a:t>The most beneficial time to apply fertilizer is from when the ground is workable in the spring until just before trees start growing in early May. </a:t>
            </a:r>
          </a:p>
          <a:p>
            <a:r>
              <a:rPr lang="en-US" dirty="0" smtClean="0"/>
              <a:t>On sandy soils, applications should be split, half in early spring and half in mid- to late May.</a:t>
            </a:r>
          </a:p>
          <a:p>
            <a:endParaRPr lang="en-US" dirty="0"/>
          </a:p>
        </p:txBody>
      </p:sp>
    </p:spTree>
    <p:extLst>
      <p:ext uri="{BB962C8B-B14F-4D97-AF65-F5344CB8AC3E}">
        <p14:creationId xmlns:p14="http://schemas.microsoft.com/office/powerpoint/2010/main" val="3510126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Apply Fertilizer</a:t>
            </a:r>
            <a:endParaRPr lang="en-US" dirty="0"/>
          </a:p>
        </p:txBody>
      </p:sp>
      <p:sp>
        <p:nvSpPr>
          <p:cNvPr id="3" name="Content Placeholder 2"/>
          <p:cNvSpPr>
            <a:spLocks noGrp="1"/>
          </p:cNvSpPr>
          <p:nvPr>
            <p:ph idx="1"/>
          </p:nvPr>
        </p:nvSpPr>
        <p:spPr/>
        <p:txBody>
          <a:bodyPr>
            <a:normAutofit lnSpcReduction="10000"/>
          </a:bodyPr>
          <a:lstStyle/>
          <a:p>
            <a:r>
              <a:rPr lang="en-US" dirty="0" smtClean="0"/>
              <a:t>Plants respond best to surface applications of nitrogen fertilizer which are broadcast over the area where the roots of the tree lie, a radius of about 12.5 feet from the center of an established tree (encompassing about 500 square feet). </a:t>
            </a:r>
          </a:p>
          <a:p>
            <a:r>
              <a:rPr lang="en-US" dirty="0" smtClean="0"/>
              <a:t>Dry or granular fertilizers can be applied by hand or with the use of a mechanical spreader.</a:t>
            </a:r>
            <a:endParaRPr lang="en-US" dirty="0"/>
          </a:p>
        </p:txBody>
      </p:sp>
    </p:spTree>
    <p:extLst>
      <p:ext uri="{BB962C8B-B14F-4D97-AF65-F5344CB8AC3E}">
        <p14:creationId xmlns:p14="http://schemas.microsoft.com/office/powerpoint/2010/main" val="4990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Fertilizer in</a:t>
            </a:r>
            <a:endParaRPr lang="en-US" dirty="0"/>
          </a:p>
        </p:txBody>
      </p:sp>
      <p:sp>
        <p:nvSpPr>
          <p:cNvPr id="3" name="Content Placeholder 2"/>
          <p:cNvSpPr>
            <a:spLocks noGrp="1"/>
          </p:cNvSpPr>
          <p:nvPr>
            <p:ph idx="1"/>
          </p:nvPr>
        </p:nvSpPr>
        <p:spPr/>
        <p:txBody>
          <a:bodyPr/>
          <a:lstStyle/>
          <a:p>
            <a:r>
              <a:rPr lang="en-US" dirty="0" smtClean="0"/>
              <a:t>Trees should always be watered around the area of fertilizer application soon after fertilizer has been applied. This helps to ensure that the fertilizer will move down to the trees' root system before it can be taken up by weeds or grass. </a:t>
            </a:r>
          </a:p>
          <a:p>
            <a:r>
              <a:rPr lang="en-US" dirty="0" smtClean="0"/>
              <a:t>A good rain (1-2") will also be sufficient to move fertilizer to the trees root zone.</a:t>
            </a:r>
            <a:endParaRPr lang="en-US" dirty="0"/>
          </a:p>
        </p:txBody>
      </p:sp>
    </p:spTree>
    <p:extLst>
      <p:ext uri="{BB962C8B-B14F-4D97-AF65-F5344CB8AC3E}">
        <p14:creationId xmlns:p14="http://schemas.microsoft.com/office/powerpoint/2010/main" val="2604893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Fertilizer Balance</a:t>
            </a:r>
            <a:endParaRPr lang="en-US" dirty="0"/>
          </a:p>
        </p:txBody>
      </p:sp>
      <p:sp>
        <p:nvSpPr>
          <p:cNvPr id="3" name="Content Placeholder 2"/>
          <p:cNvSpPr>
            <a:spLocks noGrp="1"/>
          </p:cNvSpPr>
          <p:nvPr>
            <p:ph idx="1"/>
          </p:nvPr>
        </p:nvSpPr>
        <p:spPr/>
        <p:txBody>
          <a:bodyPr/>
          <a:lstStyle/>
          <a:p>
            <a:r>
              <a:rPr lang="en-US" dirty="0" smtClean="0"/>
              <a:t>Remember that plant nutrition is a balancing act and that too much fertilizer, as well as too little, can negatively affect the growth and well being of your trees and lawn. </a:t>
            </a:r>
          </a:p>
          <a:p>
            <a:r>
              <a:rPr lang="en-US" dirty="0" smtClean="0"/>
              <a:t>The correct amount will keep trees healthy and enhance landscape beauty.</a:t>
            </a:r>
            <a:endParaRPr lang="en-US" dirty="0"/>
          </a:p>
        </p:txBody>
      </p:sp>
    </p:spTree>
    <p:extLst>
      <p:ext uri="{BB962C8B-B14F-4D97-AF65-F5344CB8AC3E}">
        <p14:creationId xmlns:p14="http://schemas.microsoft.com/office/powerpoint/2010/main" val="24215706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causes Trees to get sick or die?</a:t>
            </a:r>
            <a:endParaRPr lang="en-US" dirty="0"/>
          </a:p>
        </p:txBody>
      </p:sp>
      <p:sp>
        <p:nvSpPr>
          <p:cNvPr id="3" name="Content Placeholder 2"/>
          <p:cNvSpPr>
            <a:spLocks noGrp="1"/>
          </p:cNvSpPr>
          <p:nvPr>
            <p:ph idx="1"/>
          </p:nvPr>
        </p:nvSpPr>
        <p:spPr/>
        <p:txBody>
          <a:bodyPr>
            <a:normAutofit fontScale="92500" lnSpcReduction="20000"/>
          </a:bodyPr>
          <a:lstStyle/>
          <a:p>
            <a:r>
              <a:rPr lang="en-US" b="1" cap="all" dirty="0" smtClean="0"/>
              <a:t>ADVERSE ENVIRONMENT--stress</a:t>
            </a:r>
            <a:r>
              <a:rPr lang="en-US" dirty="0" smtClean="0"/>
              <a:t>-droughts, floods, temperature changes all weaken their immune system and ability to fight off pathogens</a:t>
            </a:r>
          </a:p>
          <a:p>
            <a:r>
              <a:rPr lang="en-US" b="1" cap="all" dirty="0"/>
              <a:t>HARMFUL INSECTS AND </a:t>
            </a:r>
            <a:r>
              <a:rPr lang="en-US" b="1" cap="all" dirty="0" smtClean="0"/>
              <a:t>DISEASE</a:t>
            </a:r>
          </a:p>
          <a:p>
            <a:r>
              <a:rPr lang="en-US" b="1" dirty="0" smtClean="0"/>
              <a:t>OVER WATERING &amp; Fertilizer</a:t>
            </a:r>
          </a:p>
          <a:p>
            <a:r>
              <a:rPr lang="en-US" sz="3600" b="1" u="sng" dirty="0" smtClean="0"/>
              <a:t>Chemical exposure </a:t>
            </a:r>
            <a:r>
              <a:rPr lang="en-US" dirty="0" smtClean="0"/>
              <a:t>-from spraying to close, drift, using herbicides in your yard</a:t>
            </a:r>
          </a:p>
          <a:p>
            <a:r>
              <a:rPr lang="en-US" b="1" dirty="0" smtClean="0"/>
              <a:t>Mechanical Harm </a:t>
            </a:r>
            <a:r>
              <a:rPr lang="en-US" dirty="0" smtClean="0"/>
              <a:t>-damaged from machinery etc..</a:t>
            </a:r>
          </a:p>
          <a:p>
            <a:r>
              <a:rPr lang="en-US" b="1" cap="all" dirty="0"/>
              <a:t>OLD AGE</a:t>
            </a:r>
          </a:p>
          <a:p>
            <a:endParaRPr lang="en-US" dirty="0" smtClean="0"/>
          </a:p>
          <a:p>
            <a:endParaRPr lang="en-US" dirty="0"/>
          </a:p>
        </p:txBody>
      </p:sp>
    </p:spTree>
    <p:extLst>
      <p:ext uri="{BB962C8B-B14F-4D97-AF65-F5344CB8AC3E}">
        <p14:creationId xmlns:p14="http://schemas.microsoft.com/office/powerpoint/2010/main" val="2760555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Oak Decline</a:t>
            </a:r>
            <a:endParaRPr lang="en-US" dirty="0"/>
          </a:p>
        </p:txBody>
      </p:sp>
      <p:sp>
        <p:nvSpPr>
          <p:cNvPr id="3" name="Content Placeholder 2"/>
          <p:cNvSpPr>
            <a:spLocks noGrp="1"/>
          </p:cNvSpPr>
          <p:nvPr>
            <p:ph idx="1"/>
          </p:nvPr>
        </p:nvSpPr>
        <p:spPr/>
        <p:txBody>
          <a:bodyPr>
            <a:normAutofit fontScale="85000" lnSpcReduction="10000"/>
          </a:bodyPr>
          <a:lstStyle/>
          <a:p>
            <a:r>
              <a:rPr lang="en-US" dirty="0"/>
              <a:t>Trees affected by the fungus first show signs of thinning out and twig dieback in their upper canopy. </a:t>
            </a:r>
            <a:endParaRPr lang="en-US" dirty="0" smtClean="0"/>
          </a:p>
          <a:p>
            <a:r>
              <a:rPr lang="en-US" dirty="0" smtClean="0"/>
              <a:t>Dieback </a:t>
            </a:r>
            <a:r>
              <a:rPr lang="en-US" dirty="0"/>
              <a:t>will generally increase each year. As dieback reaches the larger limbs, which comprise the main canopy, sucker growth becomes evident on the main scaffold limbs. </a:t>
            </a:r>
            <a:endParaRPr lang="en-US" dirty="0" smtClean="0"/>
          </a:p>
          <a:p>
            <a:r>
              <a:rPr lang="en-US" dirty="0" smtClean="0"/>
              <a:t>As </a:t>
            </a:r>
            <a:r>
              <a:rPr lang="en-US" dirty="0"/>
              <a:t>the disease continues to progress, only the main scaffold limbs remain alive, however, they will eventually die. This may take from five to ten years on live oaks, but less on other oaks after the first visual symptoms are observed. </a:t>
            </a:r>
          </a:p>
        </p:txBody>
      </p:sp>
    </p:spTree>
    <p:extLst>
      <p:ext uri="{BB962C8B-B14F-4D97-AF65-F5344CB8AC3E}">
        <p14:creationId xmlns:p14="http://schemas.microsoft.com/office/powerpoint/2010/main" val="2265591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Considerations for selecting a tree:</a:t>
            </a:r>
            <a:endParaRPr lang="en-US" dirty="0"/>
          </a:p>
        </p:txBody>
      </p:sp>
      <p:sp>
        <p:nvSpPr>
          <p:cNvPr id="3" name="Content Placeholder 2"/>
          <p:cNvSpPr>
            <a:spLocks noGrp="1"/>
          </p:cNvSpPr>
          <p:nvPr>
            <p:ph idx="1"/>
          </p:nvPr>
        </p:nvSpPr>
        <p:spPr/>
        <p:txBody>
          <a:bodyPr>
            <a:normAutofit fontScale="85000" lnSpcReduction="20000"/>
          </a:bodyPr>
          <a:lstStyle/>
          <a:p>
            <a:r>
              <a:rPr lang="en-US" dirty="0"/>
              <a:t>Hardiness - the ability of the tree to survive extremes of cold and heat.</a:t>
            </a:r>
          </a:p>
          <a:p>
            <a:r>
              <a:rPr lang="en-US" dirty="0"/>
              <a:t>Mature height and spread - will it grow large enough to serve the intended purpose, or grow too big and hinder surrounding plants or encroach on your house.</a:t>
            </a:r>
          </a:p>
          <a:p>
            <a:r>
              <a:rPr lang="en-US" dirty="0"/>
              <a:t>Growth rate - will it grow at a proper rate to fulfill the purpose intended.</a:t>
            </a:r>
          </a:p>
          <a:p>
            <a:r>
              <a:rPr lang="en-US" dirty="0"/>
              <a:t>Cleanliness - does it drop lots of leaves, berries, nuts, seeds, or other material that will add to regular yard clean-up or possibly harm other plants?</a:t>
            </a:r>
          </a:p>
          <a:p>
            <a:r>
              <a:rPr lang="en-US" dirty="0"/>
              <a:t>Type of root system - how much space does it require, and what type of soil</a:t>
            </a:r>
          </a:p>
          <a:p>
            <a:endParaRPr lang="en-US" dirty="0"/>
          </a:p>
        </p:txBody>
      </p:sp>
    </p:spTree>
    <p:extLst>
      <p:ext uri="{BB962C8B-B14F-4D97-AF65-F5344CB8AC3E}">
        <p14:creationId xmlns:p14="http://schemas.microsoft.com/office/powerpoint/2010/main" val="576462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7092" y="213360"/>
            <a:ext cx="7792508" cy="5844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4344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Post Oaks in various stages of decline</a:t>
            </a:r>
            <a:endParaRPr lang="en-US" dirty="0"/>
          </a:p>
        </p:txBody>
      </p:sp>
      <p:pic>
        <p:nvPicPr>
          <p:cNvPr id="399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1162448"/>
            <a:ext cx="6857999" cy="5619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0608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Root Rots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Texas Root Rot, Crown Rot, Cotton Root Rot</a:t>
            </a:r>
          </a:p>
          <a:p>
            <a:r>
              <a:rPr lang="en-US" dirty="0" err="1"/>
              <a:t>Armillaria</a:t>
            </a:r>
            <a:r>
              <a:rPr lang="en-US" dirty="0"/>
              <a:t> Root </a:t>
            </a:r>
            <a:r>
              <a:rPr lang="en-US" dirty="0" smtClean="0"/>
              <a:t>Rot, </a:t>
            </a:r>
            <a:r>
              <a:rPr lang="en-US" dirty="0" err="1" smtClean="0"/>
              <a:t>Phytophthora</a:t>
            </a:r>
            <a:r>
              <a:rPr lang="en-US" dirty="0" smtClean="0"/>
              <a:t> </a:t>
            </a:r>
            <a:r>
              <a:rPr lang="en-US" dirty="0"/>
              <a:t>Root </a:t>
            </a:r>
            <a:r>
              <a:rPr lang="en-US" dirty="0" smtClean="0"/>
              <a:t>Rot</a:t>
            </a:r>
          </a:p>
          <a:p>
            <a:r>
              <a:rPr lang="en-US" dirty="0" smtClean="0"/>
              <a:t>symptoms </a:t>
            </a:r>
            <a:r>
              <a:rPr lang="en-US" dirty="0"/>
              <a:t>of root rot include the dulling of normal leaf color and the loss of a tree's growing vigor. Often leaves may wilt and turn yellow or brown. Major branches can also die or show excessive signs of </a:t>
            </a:r>
            <a:r>
              <a:rPr lang="en-US" dirty="0" smtClean="0"/>
              <a:t>wilt</a:t>
            </a:r>
          </a:p>
          <a:p>
            <a:r>
              <a:rPr lang="en-US" dirty="0"/>
              <a:t>Root rot, if left untreated, can cause rapid tree decline and death. Trees sometimes live for many months in a weakened state, while others will die very quickly.</a:t>
            </a:r>
          </a:p>
        </p:txBody>
      </p:sp>
    </p:spTree>
    <p:extLst>
      <p:ext uri="{BB962C8B-B14F-4D97-AF65-F5344CB8AC3E}">
        <p14:creationId xmlns:p14="http://schemas.microsoft.com/office/powerpoint/2010/main" val="3806760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Oaks Ranch</a:t>
            </a:r>
            <a:endParaRPr lang="en-US" dirty="0"/>
          </a:p>
        </p:txBody>
      </p:sp>
      <p:pic>
        <p:nvPicPr>
          <p:cNvPr id="31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1618123" y="540672"/>
            <a:ext cx="5526754"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7546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Southeast of Mountain Springs</a:t>
            </a:r>
            <a:endParaRPr lang="en-US" dirty="0"/>
          </a:p>
        </p:txBody>
      </p:sp>
      <p:pic>
        <p:nvPicPr>
          <p:cNvPr id="368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524000"/>
            <a:ext cx="4343400" cy="5209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191000" y="1828800"/>
            <a:ext cx="5181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249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weeks later</a:t>
            </a:r>
            <a:endParaRPr lang="en-US" dirty="0"/>
          </a:p>
        </p:txBody>
      </p:sp>
      <p:pic>
        <p:nvPicPr>
          <p:cNvPr id="327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1516497" y="237347"/>
            <a:ext cx="5653808" cy="7315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4257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Hypoxylon</a:t>
            </a:r>
            <a:r>
              <a:rPr lang="en-US" b="1" dirty="0"/>
              <a:t> Canker</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a:t>Hypoxylon</a:t>
            </a:r>
            <a:r>
              <a:rPr lang="en-US" dirty="0"/>
              <a:t> canker occurs primarily on trees which are or have been in stressed conditions. </a:t>
            </a:r>
            <a:endParaRPr lang="en-US" dirty="0" smtClean="0"/>
          </a:p>
          <a:p>
            <a:r>
              <a:rPr lang="en-US" dirty="0" smtClean="0"/>
              <a:t>The </a:t>
            </a:r>
            <a:r>
              <a:rPr lang="en-US" dirty="0"/>
              <a:t>fungus invades the tree through injured surfaces on its limbs and trunk. </a:t>
            </a:r>
            <a:endParaRPr lang="en-US" dirty="0" smtClean="0"/>
          </a:p>
          <a:p>
            <a:r>
              <a:rPr lang="en-US" dirty="0" smtClean="0"/>
              <a:t>The </a:t>
            </a:r>
            <a:r>
              <a:rPr lang="en-US" dirty="0"/>
              <a:t>disease is first evident as a dieback of one or more branches. The foliage of the diseased limbs turns yellow and dries. </a:t>
            </a:r>
            <a:endParaRPr lang="en-US" dirty="0" smtClean="0"/>
          </a:p>
          <a:p>
            <a:r>
              <a:rPr lang="en-US" dirty="0" smtClean="0"/>
              <a:t>This </a:t>
            </a:r>
            <a:r>
              <a:rPr lang="en-US" dirty="0"/>
              <a:t>dieback continues from branch to branch until the tree dies. </a:t>
            </a:r>
            <a:endParaRPr lang="en-US" dirty="0" smtClean="0"/>
          </a:p>
          <a:p>
            <a:r>
              <a:rPr lang="en-US" dirty="0" smtClean="0"/>
              <a:t>The </a:t>
            </a:r>
            <a:r>
              <a:rPr lang="en-US" dirty="0"/>
              <a:t>fungus infects the inner bark causing the outer bark to slough off</a:t>
            </a:r>
            <a:r>
              <a:rPr lang="en-US" dirty="0" smtClean="0"/>
              <a:t>..</a:t>
            </a:r>
            <a:endParaRPr lang="en-US" dirty="0"/>
          </a:p>
        </p:txBody>
      </p:sp>
    </p:spTree>
    <p:extLst>
      <p:ext uri="{BB962C8B-B14F-4D97-AF65-F5344CB8AC3E}">
        <p14:creationId xmlns:p14="http://schemas.microsoft.com/office/powerpoint/2010/main" val="4015724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Trees die from </a:t>
            </a:r>
            <a:r>
              <a:rPr lang="en-US" dirty="0" err="1" smtClean="0"/>
              <a:t>Hypoxylon</a:t>
            </a:r>
            <a:r>
              <a:rPr lang="en-US" dirty="0" smtClean="0"/>
              <a:t> canker in a random pattern with no movement of the fungus from one tree to another through root grafts</a:t>
            </a:r>
          </a:p>
          <a:p>
            <a:r>
              <a:rPr lang="en-US" dirty="0" smtClean="0"/>
              <a:t>Trees with </a:t>
            </a:r>
            <a:r>
              <a:rPr lang="en-US" dirty="0" err="1" smtClean="0"/>
              <a:t>Hypoxylon</a:t>
            </a:r>
            <a:r>
              <a:rPr lang="en-US" dirty="0" smtClean="0"/>
              <a:t> canker first appear chlorotic and develop thin foliage. In severe cases leaves die quickly and turn a light brown</a:t>
            </a:r>
          </a:p>
          <a:p>
            <a:r>
              <a:rPr lang="en-US" dirty="0" smtClean="0"/>
              <a:t>In final stage which lasts 1-2 weeks trees go from yellow to brown</a:t>
            </a:r>
          </a:p>
          <a:p>
            <a:endParaRPr lang="en-US" dirty="0"/>
          </a:p>
        </p:txBody>
      </p:sp>
    </p:spTree>
    <p:extLst>
      <p:ext uri="{BB962C8B-B14F-4D97-AF65-F5344CB8AC3E}">
        <p14:creationId xmlns:p14="http://schemas.microsoft.com/office/powerpoint/2010/main" val="13424745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Northwest of </a:t>
            </a:r>
            <a:r>
              <a:rPr lang="en-US" dirty="0" err="1" smtClean="0"/>
              <a:t>Callisburg</a:t>
            </a:r>
            <a:endParaRPr lang="en-US" dirty="0"/>
          </a:p>
        </p:txBody>
      </p:sp>
      <p:pic>
        <p:nvPicPr>
          <p:cNvPr id="337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2119836" y="866034"/>
            <a:ext cx="5209127" cy="6248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03931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 of </a:t>
            </a:r>
            <a:r>
              <a:rPr lang="en-US" dirty="0" err="1" smtClean="0"/>
              <a:t>Callisburg</a:t>
            </a:r>
            <a:endParaRPr lang="en-US" dirty="0"/>
          </a:p>
        </p:txBody>
      </p:sp>
      <p:pic>
        <p:nvPicPr>
          <p:cNvPr id="389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2193152" y="932445"/>
            <a:ext cx="5180204" cy="621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6611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Considerations for selecting a tree:</a:t>
            </a:r>
            <a:endParaRPr lang="en-US" dirty="0"/>
          </a:p>
        </p:txBody>
      </p:sp>
      <p:sp>
        <p:nvSpPr>
          <p:cNvPr id="3" name="Content Placeholder 2"/>
          <p:cNvSpPr>
            <a:spLocks noGrp="1"/>
          </p:cNvSpPr>
          <p:nvPr>
            <p:ph idx="1"/>
          </p:nvPr>
        </p:nvSpPr>
        <p:spPr/>
        <p:txBody>
          <a:bodyPr>
            <a:normAutofit fontScale="85000" lnSpcReduction="10000"/>
          </a:bodyPr>
          <a:lstStyle/>
          <a:p>
            <a:r>
              <a:rPr lang="en-US" dirty="0"/>
              <a:t>Moisture and fertilizer requirements - how much maintenance work should be expected for the tree.</a:t>
            </a:r>
          </a:p>
          <a:p>
            <a:r>
              <a:rPr lang="en-US" dirty="0"/>
              <a:t>Space available - how much room does the tree require, both below ground and above.</a:t>
            </a:r>
          </a:p>
          <a:p>
            <a:r>
              <a:rPr lang="en-US" dirty="0"/>
              <a:t>Maintenance requirements - will it require regular pruning, trimming, spraying, and other care.</a:t>
            </a:r>
          </a:p>
          <a:p>
            <a:r>
              <a:rPr lang="en-US" dirty="0"/>
              <a:t>Availability - is the desired tree available in your area.</a:t>
            </a:r>
          </a:p>
          <a:p>
            <a:r>
              <a:rPr lang="en-US" dirty="0"/>
              <a:t>Ornamental effects - how does the tree branch out, what is its texture, the color of the bark, any flowers, fruit and foliage, and whether the tree is evergreen or deciduous.</a:t>
            </a:r>
          </a:p>
          <a:p>
            <a:endParaRPr lang="en-US" dirty="0"/>
          </a:p>
        </p:txBody>
      </p:sp>
    </p:spTree>
    <p:extLst>
      <p:ext uri="{BB962C8B-B14F-4D97-AF65-F5344CB8AC3E}">
        <p14:creationId xmlns:p14="http://schemas.microsoft.com/office/powerpoint/2010/main" val="623990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Basically rots the tree </a:t>
            </a:r>
            <a:endParaRPr lang="en-US" dirty="0"/>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19800" y="1676400"/>
            <a:ext cx="301730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1676400"/>
            <a:ext cx="2857500" cy="4495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676399"/>
            <a:ext cx="2990850" cy="4495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0138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48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1520030"/>
            <a:ext cx="6406092" cy="4804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79300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58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2895600"/>
            <a:ext cx="819464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1723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Phloem &amp; Xylem</a:t>
            </a:r>
            <a:endParaRPr lang="en-US" dirty="0"/>
          </a:p>
        </p:txBody>
      </p:sp>
      <p:sp>
        <p:nvSpPr>
          <p:cNvPr id="3" name="Content Placeholder 2"/>
          <p:cNvSpPr>
            <a:spLocks noGrp="1"/>
          </p:cNvSpPr>
          <p:nvPr>
            <p:ph idx="1"/>
          </p:nvPr>
        </p:nvSpPr>
        <p:spPr/>
        <p:txBody>
          <a:bodyPr/>
          <a:lstStyle/>
          <a:p>
            <a:r>
              <a:rPr lang="en-US" dirty="0"/>
              <a:t>Plants have two different types of transport tissue. </a:t>
            </a:r>
            <a:r>
              <a:rPr lang="en-US" b="1" dirty="0"/>
              <a:t>Xylem</a:t>
            </a:r>
            <a:r>
              <a:rPr lang="en-US" dirty="0"/>
              <a:t> transports water and solutes from the roots to the </a:t>
            </a:r>
            <a:r>
              <a:rPr lang="en-US" dirty="0" smtClean="0"/>
              <a:t>leaves</a:t>
            </a:r>
          </a:p>
          <a:p>
            <a:r>
              <a:rPr lang="en-US" dirty="0"/>
              <a:t> </a:t>
            </a:r>
            <a:r>
              <a:rPr lang="en-US" b="1" dirty="0"/>
              <a:t>phloem</a:t>
            </a:r>
            <a:r>
              <a:rPr lang="en-US" dirty="0"/>
              <a:t> transports food from the leaves to the rest of the plant. </a:t>
            </a:r>
            <a:endParaRPr lang="en-US" dirty="0" smtClean="0"/>
          </a:p>
          <a:p>
            <a:r>
              <a:rPr lang="en-US" dirty="0" smtClean="0"/>
              <a:t>Transpiration </a:t>
            </a:r>
            <a:r>
              <a:rPr lang="en-US" dirty="0"/>
              <a:t>is the process by which water evaporates from the leaves, which results in more water being drawn up from the roots.</a:t>
            </a:r>
          </a:p>
        </p:txBody>
      </p:sp>
    </p:spTree>
    <p:extLst>
      <p:ext uri="{BB962C8B-B14F-4D97-AF65-F5344CB8AC3E}">
        <p14:creationId xmlns:p14="http://schemas.microsoft.com/office/powerpoint/2010/main" val="3336651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Cambium </a:t>
            </a:r>
            <a:r>
              <a:rPr lang="en-US" dirty="0" err="1" smtClean="0"/>
              <a:t>Tubors</a:t>
            </a:r>
            <a:endParaRPr lang="en-US" dirty="0"/>
          </a:p>
        </p:txBody>
      </p:sp>
      <p:pic>
        <p:nvPicPr>
          <p:cNvPr id="409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23020" y="1623220"/>
            <a:ext cx="472440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4" name="AB3296EA-B34B-4F3A-9122-20D65ADB1A04" descr="AB3296EA-B34B-4F3A-9122-20D65ADB1A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183061" y="1836738"/>
            <a:ext cx="54260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0900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caused this?</a:t>
            </a:r>
            <a:endParaRPr lang="en-US" dirty="0"/>
          </a:p>
        </p:txBody>
      </p:sp>
      <p:pic>
        <p:nvPicPr>
          <p:cNvPr id="419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135786" y="1794863"/>
            <a:ext cx="4554675" cy="462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828800"/>
            <a:ext cx="4267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18773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Bacterial Leaf Scorch</a:t>
            </a:r>
            <a:endParaRPr lang="en-US" dirty="0"/>
          </a:p>
        </p:txBody>
      </p:sp>
      <p:sp>
        <p:nvSpPr>
          <p:cNvPr id="3" name="Content Placeholder 2"/>
          <p:cNvSpPr>
            <a:spLocks noGrp="1"/>
          </p:cNvSpPr>
          <p:nvPr>
            <p:ph idx="1"/>
          </p:nvPr>
        </p:nvSpPr>
        <p:spPr/>
        <p:txBody>
          <a:bodyPr>
            <a:normAutofit lnSpcReduction="10000"/>
          </a:bodyPr>
          <a:lstStyle/>
          <a:p>
            <a:r>
              <a:rPr lang="en-US" dirty="0" smtClean="0"/>
              <a:t>a </a:t>
            </a:r>
            <a:r>
              <a:rPr lang="en-US" dirty="0"/>
              <a:t>systemic disease caused by the </a:t>
            </a:r>
            <a:r>
              <a:rPr lang="en-US" b="1" dirty="0"/>
              <a:t>bacterium</a:t>
            </a:r>
            <a:r>
              <a:rPr lang="en-US" dirty="0"/>
              <a:t> </a:t>
            </a:r>
            <a:r>
              <a:rPr lang="en-US" dirty="0" err="1"/>
              <a:t>Xylella</a:t>
            </a:r>
            <a:r>
              <a:rPr lang="en-US" dirty="0"/>
              <a:t> </a:t>
            </a:r>
            <a:r>
              <a:rPr lang="en-US" dirty="0" err="1"/>
              <a:t>fastidiosa</a:t>
            </a:r>
            <a:r>
              <a:rPr lang="en-US" dirty="0"/>
              <a:t>, which invades the xylem (water and nutrient conducting tissues) of susceptible </a:t>
            </a:r>
            <a:r>
              <a:rPr lang="en-US" dirty="0" smtClean="0"/>
              <a:t>trees</a:t>
            </a:r>
          </a:p>
          <a:p>
            <a:r>
              <a:rPr lang="en-US" dirty="0" smtClean="0"/>
              <a:t>Trees may display</a:t>
            </a:r>
            <a:r>
              <a:rPr lang="en-US" dirty="0"/>
              <a:t> </a:t>
            </a:r>
            <a:r>
              <a:rPr lang="en-US" dirty="0" smtClean="0"/>
              <a:t>dieback</a:t>
            </a:r>
            <a:r>
              <a:rPr lang="en-US" dirty="0"/>
              <a:t>, branch death, and die </a:t>
            </a:r>
            <a:r>
              <a:rPr lang="en-US" dirty="0" smtClean="0"/>
              <a:t>prematurely</a:t>
            </a:r>
          </a:p>
          <a:p>
            <a:r>
              <a:rPr lang="en-US" u="sng" dirty="0" smtClean="0"/>
              <a:t>There is no cure for BLS</a:t>
            </a:r>
            <a:r>
              <a:rPr lang="en-US" dirty="0" smtClean="0"/>
              <a:t>, but good management practices can delay onset and extend longevity of the tree.</a:t>
            </a:r>
            <a:endParaRPr lang="en-US" dirty="0"/>
          </a:p>
        </p:txBody>
      </p:sp>
    </p:spTree>
    <p:extLst>
      <p:ext uri="{BB962C8B-B14F-4D97-AF65-F5344CB8AC3E}">
        <p14:creationId xmlns:p14="http://schemas.microsoft.com/office/powerpoint/2010/main" val="20866778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Leaves of Red Oak</a:t>
            </a:r>
            <a:endParaRPr lang="en-US" dirty="0"/>
          </a:p>
        </p:txBody>
      </p:sp>
      <p:pic>
        <p:nvPicPr>
          <p:cNvPr id="430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4267200" cy="4790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600200"/>
            <a:ext cx="4530282"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34718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Leaves of American Elm &amp; Maple</a:t>
            </a:r>
            <a:endParaRPr lang="en-US" dirty="0"/>
          </a:p>
        </p:txBody>
      </p:sp>
      <p:pic>
        <p:nvPicPr>
          <p:cNvPr id="450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5029200" cy="473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9117" y="1600200"/>
            <a:ext cx="3810000" cy="494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0236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Powdery Mildew</a:t>
            </a:r>
            <a:endParaRPr lang="en-US" dirty="0"/>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2999" y="1626294"/>
            <a:ext cx="7319003" cy="4774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3059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Determine </a:t>
            </a:r>
            <a:r>
              <a:rPr lang="en-US" b="1" dirty="0"/>
              <a:t>environmental conditions that may limit your </a:t>
            </a:r>
            <a:r>
              <a:rPr lang="en-US" b="1" dirty="0" smtClean="0"/>
              <a:t>selections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a:t>Potential disease and insect problems</a:t>
            </a:r>
          </a:p>
          <a:p>
            <a:r>
              <a:rPr lang="en-US" dirty="0"/>
              <a:t>Prior use of the planting site</a:t>
            </a:r>
          </a:p>
          <a:p>
            <a:r>
              <a:rPr lang="en-US" dirty="0"/>
              <a:t>Soil conditions, such as drainage, and pH levels</a:t>
            </a:r>
          </a:p>
          <a:p>
            <a:r>
              <a:rPr lang="en-US" dirty="0"/>
              <a:t>Local wind conditions</a:t>
            </a:r>
          </a:p>
          <a:p>
            <a:r>
              <a:rPr lang="en-US" dirty="0"/>
              <a:t>Location of above and below ground utilities which must be avoided and will limit plant choice and location</a:t>
            </a:r>
          </a:p>
          <a:p>
            <a:r>
              <a:rPr lang="en-US" dirty="0"/>
              <a:t>Position of plants in relation to buildings, roads, walkways, and security lighting</a:t>
            </a:r>
          </a:p>
          <a:p>
            <a:endParaRPr lang="en-US" dirty="0"/>
          </a:p>
        </p:txBody>
      </p:sp>
    </p:spTree>
    <p:extLst>
      <p:ext uri="{BB962C8B-B14F-4D97-AF65-F5344CB8AC3E}">
        <p14:creationId xmlns:p14="http://schemas.microsoft.com/office/powerpoint/2010/main" val="33804831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Leaf Spot diseases </a:t>
            </a:r>
            <a:endParaRPr lang="en-US" b="1" dirty="0"/>
          </a:p>
        </p:txBody>
      </p:sp>
      <p:sp>
        <p:nvSpPr>
          <p:cNvPr id="3" name="Content Placeholder 2"/>
          <p:cNvSpPr>
            <a:spLocks noGrp="1"/>
          </p:cNvSpPr>
          <p:nvPr>
            <p:ph idx="1"/>
          </p:nvPr>
        </p:nvSpPr>
        <p:spPr/>
        <p:txBody>
          <a:bodyPr>
            <a:normAutofit fontScale="92500" lnSpcReduction="20000"/>
          </a:bodyPr>
          <a:lstStyle/>
          <a:p>
            <a:r>
              <a:rPr lang="en-US" dirty="0"/>
              <a:t>Leaf spot diseases weaken trees and shrubs by interrupting photosynthesis, the process by which plants create energy that sustains growth and defense systems and influences survival. </a:t>
            </a:r>
            <a:endParaRPr lang="en-US" dirty="0" smtClean="0"/>
          </a:p>
          <a:p>
            <a:r>
              <a:rPr lang="en-US" dirty="0" smtClean="0"/>
              <a:t>most </a:t>
            </a:r>
            <a:r>
              <a:rPr lang="en-US" dirty="0"/>
              <a:t>leaf spot diseases affect only a small percentage of the tree's overall leaf area, and are a minor stress on the health of the tree. </a:t>
            </a:r>
            <a:endParaRPr lang="en-US" dirty="0" smtClean="0"/>
          </a:p>
          <a:p>
            <a:r>
              <a:rPr lang="en-US" dirty="0" smtClean="0"/>
              <a:t> </a:t>
            </a:r>
            <a:r>
              <a:rPr lang="en-US" dirty="0"/>
              <a:t>Leaf loss during several consecutive growing seasons can result in reduced growth and increased susceptibility to opportunistic pests and pathogens.</a:t>
            </a:r>
          </a:p>
        </p:txBody>
      </p:sp>
    </p:spTree>
    <p:extLst>
      <p:ext uri="{BB962C8B-B14F-4D97-AF65-F5344CB8AC3E}">
        <p14:creationId xmlns:p14="http://schemas.microsoft.com/office/powerpoint/2010/main" val="8572130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 Spot</a:t>
            </a:r>
            <a:endParaRPr lang="en-US" dirty="0"/>
          </a:p>
        </p:txBody>
      </p:sp>
      <p:pic>
        <p:nvPicPr>
          <p:cNvPr id="286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74526" y="1600200"/>
            <a:ext cx="679494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89029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Tubakia</a:t>
            </a:r>
            <a:r>
              <a:rPr lang="en-US" dirty="0" smtClean="0"/>
              <a:t> Leaf Spot</a:t>
            </a:r>
            <a:endParaRPr lang="en-US" dirty="0"/>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05400" y="1752600"/>
            <a:ext cx="38100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52600"/>
            <a:ext cx="50292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1950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Anthracnose</a:t>
            </a:r>
            <a:endParaRPr lang="en-US" dirty="0"/>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00200"/>
            <a:ext cx="74676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16595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Oak Leaf Blisters</a:t>
            </a:r>
            <a:endParaRPr lang="en-US" dirty="0"/>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577181"/>
            <a:ext cx="7239000" cy="482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55453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White, Slime or Alcohol Flux</a:t>
            </a:r>
            <a:endParaRPr lang="en-US" dirty="0"/>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76800" y="1600200"/>
            <a:ext cx="373380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00200"/>
            <a:ext cx="4114800" cy="448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60233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Slime Flux?</a:t>
            </a:r>
            <a:endParaRPr lang="en-US" dirty="0"/>
          </a:p>
        </p:txBody>
      </p:sp>
      <p:sp>
        <p:nvSpPr>
          <p:cNvPr id="3" name="Content Placeholder 2"/>
          <p:cNvSpPr>
            <a:spLocks noGrp="1"/>
          </p:cNvSpPr>
          <p:nvPr>
            <p:ph idx="1"/>
          </p:nvPr>
        </p:nvSpPr>
        <p:spPr/>
        <p:txBody>
          <a:bodyPr/>
          <a:lstStyle/>
          <a:p>
            <a:r>
              <a:rPr lang="en-US" b="1" dirty="0"/>
              <a:t>Slime flux</a:t>
            </a:r>
            <a:r>
              <a:rPr lang="en-US" dirty="0"/>
              <a:t> is a bacterial disease of certain trees, primarily elm, cottonwood, poplar, boxelder, ash, aspen, fruitless mulberry and oak. A wound to the </a:t>
            </a:r>
            <a:r>
              <a:rPr lang="en-US" dirty="0" err="1"/>
              <a:t>bark,</a:t>
            </a:r>
            <a:r>
              <a:rPr lang="en-US" b="1" dirty="0" err="1"/>
              <a:t>caused</a:t>
            </a:r>
            <a:r>
              <a:rPr lang="en-US" dirty="0"/>
              <a:t> by pruning, insects, poor branch angles or natural cracks and splits, </a:t>
            </a:r>
            <a:r>
              <a:rPr lang="en-US" b="1" dirty="0"/>
              <a:t>causes</a:t>
            </a:r>
            <a:r>
              <a:rPr lang="en-US" dirty="0"/>
              <a:t> sap to ooze from the wound.</a:t>
            </a:r>
          </a:p>
        </p:txBody>
      </p:sp>
    </p:spTree>
    <p:extLst>
      <p:ext uri="{BB962C8B-B14F-4D97-AF65-F5344CB8AC3E}">
        <p14:creationId xmlns:p14="http://schemas.microsoft.com/office/powerpoint/2010/main" val="36285129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Treatments for these tree diseases</a:t>
            </a:r>
            <a:endParaRPr lang="en-US" dirty="0"/>
          </a:p>
        </p:txBody>
      </p:sp>
      <p:sp>
        <p:nvSpPr>
          <p:cNvPr id="3" name="Content Placeholder 2"/>
          <p:cNvSpPr>
            <a:spLocks noGrp="1"/>
          </p:cNvSpPr>
          <p:nvPr>
            <p:ph idx="1"/>
          </p:nvPr>
        </p:nvSpPr>
        <p:spPr/>
        <p:txBody>
          <a:bodyPr>
            <a:normAutofit/>
          </a:bodyPr>
          <a:lstStyle/>
          <a:p>
            <a:r>
              <a:rPr lang="en-US" dirty="0" smtClean="0"/>
              <a:t>Oak Decline—</a:t>
            </a:r>
            <a:r>
              <a:rPr lang="en-US" dirty="0" err="1" smtClean="0"/>
              <a:t>Agri-Fos</a:t>
            </a:r>
            <a:r>
              <a:rPr lang="en-US" dirty="0" smtClean="0"/>
              <a:t> &amp; </a:t>
            </a:r>
            <a:r>
              <a:rPr lang="en-US" dirty="0" err="1" smtClean="0"/>
              <a:t>Arbotect</a:t>
            </a:r>
            <a:r>
              <a:rPr lang="en-US" dirty="0" smtClean="0"/>
              <a:t> is effective in reducing symptoms of oak decline</a:t>
            </a:r>
          </a:p>
          <a:p>
            <a:r>
              <a:rPr lang="en-US" dirty="0" err="1" smtClean="0"/>
              <a:t>Hypoxylon</a:t>
            </a:r>
            <a:r>
              <a:rPr lang="en-US" dirty="0" smtClean="0"/>
              <a:t> Canker—</a:t>
            </a:r>
            <a:r>
              <a:rPr lang="en-US" dirty="0" err="1" smtClean="0"/>
              <a:t>Agri-Fos</a:t>
            </a:r>
            <a:r>
              <a:rPr lang="en-US" dirty="0" smtClean="0"/>
              <a:t> will help but good care is the best prevention</a:t>
            </a:r>
          </a:p>
          <a:p>
            <a:r>
              <a:rPr lang="en-US" dirty="0" smtClean="0"/>
              <a:t>Root Rots---</a:t>
            </a:r>
            <a:r>
              <a:rPr lang="en-US" dirty="0" err="1" smtClean="0"/>
              <a:t>Agri-Fos</a:t>
            </a:r>
            <a:r>
              <a:rPr lang="en-US" dirty="0" smtClean="0"/>
              <a:t> works good, </a:t>
            </a:r>
            <a:r>
              <a:rPr lang="en-US" dirty="0"/>
              <a:t>Alamo Broad Spectrum Fungicide </a:t>
            </a:r>
            <a:r>
              <a:rPr lang="en-US" dirty="0" smtClean="0"/>
              <a:t>Injectable into the trunk</a:t>
            </a:r>
          </a:p>
          <a:p>
            <a:r>
              <a:rPr lang="en-US" dirty="0" smtClean="0"/>
              <a:t>Others--Copper based fungicides will work on some tree diseases, read the label </a:t>
            </a:r>
          </a:p>
          <a:p>
            <a:endParaRPr lang="en-US" dirty="0" smtClean="0"/>
          </a:p>
          <a:p>
            <a:endParaRPr lang="en-US" dirty="0"/>
          </a:p>
          <a:p>
            <a:endParaRPr lang="en-US" dirty="0"/>
          </a:p>
        </p:txBody>
      </p:sp>
    </p:spTree>
    <p:extLst>
      <p:ext uri="{BB962C8B-B14F-4D97-AF65-F5344CB8AC3E}">
        <p14:creationId xmlns:p14="http://schemas.microsoft.com/office/powerpoint/2010/main" val="11542376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Agri-Fos</a:t>
            </a:r>
            <a:r>
              <a:rPr lang="en-US" dirty="0" smtClean="0"/>
              <a:t> Systemic Fungicide with </a:t>
            </a:r>
            <a:r>
              <a:rPr lang="en-US" dirty="0" err="1" smtClean="0"/>
              <a:t>Pentra</a:t>
            </a:r>
            <a:r>
              <a:rPr lang="en-US" dirty="0" smtClean="0"/>
              <a:t> Bark</a:t>
            </a:r>
            <a:endParaRPr lang="en-US" dirty="0"/>
          </a:p>
        </p:txBody>
      </p:sp>
      <p:sp>
        <p:nvSpPr>
          <p:cNvPr id="3" name="Content Placeholder 2"/>
          <p:cNvSpPr>
            <a:spLocks noGrp="1"/>
          </p:cNvSpPr>
          <p:nvPr>
            <p:ph idx="1"/>
          </p:nvPr>
        </p:nvSpPr>
        <p:spPr/>
        <p:txBody>
          <a:bodyPr>
            <a:normAutofit lnSpcReduction="10000"/>
          </a:bodyPr>
          <a:lstStyle/>
          <a:p>
            <a:r>
              <a:rPr lang="en-US" dirty="0"/>
              <a:t>boosts a trees natural immune response against pathogenic attack and stimulates the tree to tolerate higher levels of environmental stress and pathogen </a:t>
            </a:r>
            <a:r>
              <a:rPr lang="en-US" dirty="0" smtClean="0"/>
              <a:t>attack</a:t>
            </a:r>
          </a:p>
          <a:p>
            <a:r>
              <a:rPr lang="en-US" dirty="0"/>
              <a:t>an effective and easy way to control for </a:t>
            </a:r>
            <a:r>
              <a:rPr lang="en-US" dirty="0" smtClean="0"/>
              <a:t>Oak </a:t>
            </a:r>
            <a:r>
              <a:rPr lang="en-US" dirty="0"/>
              <a:t>decline, </a:t>
            </a:r>
            <a:r>
              <a:rPr lang="en-US" dirty="0" smtClean="0"/>
              <a:t>cankers</a:t>
            </a:r>
            <a:r>
              <a:rPr lang="en-US" dirty="0"/>
              <a:t>, root and collar rot, and </a:t>
            </a:r>
            <a:r>
              <a:rPr lang="en-US" dirty="0" err="1"/>
              <a:t>phytophthora</a:t>
            </a:r>
            <a:r>
              <a:rPr lang="en-US" dirty="0"/>
              <a:t> and </a:t>
            </a:r>
            <a:r>
              <a:rPr lang="en-US" dirty="0" err="1"/>
              <a:t>phythium</a:t>
            </a:r>
            <a:r>
              <a:rPr lang="en-US" dirty="0"/>
              <a:t>-related </a:t>
            </a:r>
            <a:r>
              <a:rPr lang="en-US" dirty="0" smtClean="0"/>
              <a:t>diseases</a:t>
            </a:r>
          </a:p>
          <a:p>
            <a:r>
              <a:rPr lang="en-US" dirty="0" smtClean="0"/>
              <a:t>Is transported </a:t>
            </a:r>
            <a:r>
              <a:rPr lang="en-US" dirty="0"/>
              <a:t>throughout the trees vascular system</a:t>
            </a:r>
          </a:p>
          <a:p>
            <a:endParaRPr lang="en-US" dirty="0"/>
          </a:p>
        </p:txBody>
      </p:sp>
    </p:spTree>
    <p:extLst>
      <p:ext uri="{BB962C8B-B14F-4D97-AF65-F5344CB8AC3E}">
        <p14:creationId xmlns:p14="http://schemas.microsoft.com/office/powerpoint/2010/main" val="25668294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Helpful Websites</a:t>
            </a:r>
            <a:endParaRPr lang="en-US" dirty="0"/>
          </a:p>
        </p:txBody>
      </p:sp>
      <p:sp>
        <p:nvSpPr>
          <p:cNvPr id="3" name="Content Placeholder 2"/>
          <p:cNvSpPr>
            <a:spLocks noGrp="1"/>
          </p:cNvSpPr>
          <p:nvPr>
            <p:ph idx="1"/>
          </p:nvPr>
        </p:nvSpPr>
        <p:spPr/>
        <p:txBody>
          <a:bodyPr/>
          <a:lstStyle/>
          <a:p>
            <a:r>
              <a:rPr lang="en-US" dirty="0" smtClean="0">
                <a:hlinkClick r:id="rId2"/>
              </a:rPr>
              <a:t>http://texastreeplanting.tamu.edu</a:t>
            </a:r>
            <a:endParaRPr lang="en-US" dirty="0" smtClean="0"/>
          </a:p>
          <a:p>
            <a:r>
              <a:rPr lang="en-US" dirty="0" smtClean="0">
                <a:hlinkClick r:id="rId3"/>
              </a:rPr>
              <a:t>https://plantdiseasehandbook.tamu.edu/landscaping/trees/oak/</a:t>
            </a:r>
            <a:endParaRPr lang="en-US" dirty="0" smtClean="0"/>
          </a:p>
          <a:p>
            <a:r>
              <a:rPr lang="en-US" dirty="0" smtClean="0">
                <a:hlinkClick r:id="rId4"/>
              </a:rPr>
              <a:t>http://texastreeid.tamu.edu/</a:t>
            </a:r>
            <a:endParaRPr lang="en-US" dirty="0" smtClean="0"/>
          </a:p>
          <a:p>
            <a:r>
              <a:rPr lang="en-US" dirty="0" smtClean="0">
                <a:hlinkClick r:id="rId5"/>
              </a:rPr>
              <a:t>https://www.treehelp.com/</a:t>
            </a: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425016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Is there enough space available for the new </a:t>
            </a:r>
            <a:r>
              <a:rPr lang="en-US" b="1" dirty="0" smtClean="0"/>
              <a:t>tree</a:t>
            </a:r>
            <a:endParaRPr lang="en-US" dirty="0"/>
          </a:p>
        </p:txBody>
      </p:sp>
      <p:sp>
        <p:nvSpPr>
          <p:cNvPr id="3" name="Content Placeholder 2"/>
          <p:cNvSpPr>
            <a:spLocks noGrp="1"/>
          </p:cNvSpPr>
          <p:nvPr>
            <p:ph idx="1"/>
          </p:nvPr>
        </p:nvSpPr>
        <p:spPr/>
        <p:txBody>
          <a:bodyPr/>
          <a:lstStyle/>
          <a:p>
            <a:r>
              <a:rPr lang="en-US" dirty="0"/>
              <a:t>Availability of space at the site and the eventual size of trees </a:t>
            </a:r>
            <a:r>
              <a:rPr lang="en-US" dirty="0" smtClean="0"/>
              <a:t>after </a:t>
            </a:r>
            <a:r>
              <a:rPr lang="en-US" dirty="0"/>
              <a:t>they reach maturity are critical considerations</a:t>
            </a:r>
            <a:r>
              <a:rPr lang="en-US" dirty="0" smtClean="0"/>
              <a:t>.</a:t>
            </a:r>
          </a:p>
          <a:p>
            <a:r>
              <a:rPr lang="en-US" dirty="0"/>
              <a:t>Planting locations may be limited by community ordinances that restrict planting near power lines, parking zones, street lights, sewer pipes, traffic control signs and signals, sidewalks, and property lines.</a:t>
            </a:r>
          </a:p>
        </p:txBody>
      </p:sp>
    </p:spTree>
    <p:extLst>
      <p:ext uri="{BB962C8B-B14F-4D97-AF65-F5344CB8AC3E}">
        <p14:creationId xmlns:p14="http://schemas.microsoft.com/office/powerpoint/2010/main" val="4253001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Determine the appropriate size</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The </a:t>
            </a:r>
            <a:r>
              <a:rPr lang="en-US" dirty="0"/>
              <a:t>tree you plant should be proportional to the size of your lot. If you plant huge shade trees on a small landscape, they will appear overwhelming and will not allow adequate light to enter into the house or garden</a:t>
            </a:r>
            <a:r>
              <a:rPr lang="en-US" dirty="0" smtClean="0"/>
              <a:t>.</a:t>
            </a:r>
          </a:p>
          <a:p>
            <a:r>
              <a:rPr lang="en-US" dirty="0"/>
              <a:t>The general rule of thumb is that, if a tree is likely to grow to 100 feet in height, it should be at least 30 feet from the home’s foundation, patio or pathways.</a:t>
            </a:r>
          </a:p>
          <a:p>
            <a:endParaRPr lang="en-US" dirty="0"/>
          </a:p>
        </p:txBody>
      </p:sp>
    </p:spTree>
    <p:extLst>
      <p:ext uri="{BB962C8B-B14F-4D97-AF65-F5344CB8AC3E}">
        <p14:creationId xmlns:p14="http://schemas.microsoft.com/office/powerpoint/2010/main" val="3875739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What kind of Trees should I choose?</a:t>
            </a:r>
            <a:endParaRPr lang="en-US" dirty="0"/>
          </a:p>
        </p:txBody>
      </p:sp>
      <p:sp>
        <p:nvSpPr>
          <p:cNvPr id="3" name="Content Placeholder 2"/>
          <p:cNvSpPr>
            <a:spLocks noGrp="1"/>
          </p:cNvSpPr>
          <p:nvPr>
            <p:ph idx="1"/>
          </p:nvPr>
        </p:nvSpPr>
        <p:spPr/>
        <p:txBody>
          <a:bodyPr/>
          <a:lstStyle/>
          <a:p>
            <a:r>
              <a:rPr lang="en-US" b="1" dirty="0"/>
              <a:t>Deciduous</a:t>
            </a:r>
            <a:r>
              <a:rPr lang="en-US" dirty="0"/>
              <a:t> trees are those that drop their leaves at the end of the growing season and produce new leaves in the spring. They are generally angiosperms, or flowering plants. Flowering trees are also known as broadleaved trees. </a:t>
            </a:r>
            <a:endParaRPr lang="en-US" dirty="0" smtClean="0"/>
          </a:p>
          <a:p>
            <a:r>
              <a:rPr lang="en-US" b="1" dirty="0" smtClean="0"/>
              <a:t>Coniferous(or Evergreen)</a:t>
            </a:r>
            <a:r>
              <a:rPr lang="en-US" dirty="0"/>
              <a:t> trees have needles or scales that </a:t>
            </a:r>
            <a:r>
              <a:rPr lang="en-US" b="1" dirty="0"/>
              <a:t>do</a:t>
            </a:r>
            <a:r>
              <a:rPr lang="en-US" dirty="0"/>
              <a:t> not fall off.</a:t>
            </a:r>
          </a:p>
        </p:txBody>
      </p:sp>
    </p:spTree>
    <p:extLst>
      <p:ext uri="{BB962C8B-B14F-4D97-AF65-F5344CB8AC3E}">
        <p14:creationId xmlns:p14="http://schemas.microsoft.com/office/powerpoint/2010/main" val="15409919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14395</TotalTime>
  <Words>2788</Words>
  <Application>Microsoft Office PowerPoint</Application>
  <PresentationFormat>On-screen Show (4:3)</PresentationFormat>
  <Paragraphs>376</Paragraphs>
  <Slides>69</Slides>
  <Notes>0</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Tree Answers</vt:lpstr>
      <vt:lpstr>5 Questions to Ask Before You Plant a Tree in Your Yard</vt:lpstr>
      <vt:lpstr>CHOOSING THE RIGHT TREE FOR YOUR LANDSCAPE</vt:lpstr>
      <vt:lpstr>Considerations for selecting a tree:</vt:lpstr>
      <vt:lpstr>Considerations for selecting a tree:</vt:lpstr>
      <vt:lpstr>Determine environmental conditions that may limit your selections</vt:lpstr>
      <vt:lpstr>Is there enough space available for the new tree</vt:lpstr>
      <vt:lpstr>Determine the appropriate size </vt:lpstr>
      <vt:lpstr> What kind of Trees should I choose?</vt:lpstr>
      <vt:lpstr>PowerPoint Presentation</vt:lpstr>
      <vt:lpstr>Mexican White Oak-The Dream Tree</vt:lpstr>
      <vt:lpstr>Texas Ash</vt:lpstr>
      <vt:lpstr>Texas Red Oak</vt:lpstr>
      <vt:lpstr>Shumard Oak</vt:lpstr>
      <vt:lpstr>Bur Oak (Mossycup Oak)</vt:lpstr>
      <vt:lpstr>Live Oak (Encino)</vt:lpstr>
      <vt:lpstr>Texas Redbud</vt:lpstr>
      <vt:lpstr>Mexican Redbud</vt:lpstr>
      <vt:lpstr>PowerPoint Presentation</vt:lpstr>
      <vt:lpstr>American Elm (White Elm)</vt:lpstr>
      <vt:lpstr>Cedar Elm</vt:lpstr>
      <vt:lpstr>Baldcypress</vt:lpstr>
      <vt:lpstr>PowerPoint Presentation</vt:lpstr>
      <vt:lpstr>Planting or placing a tree</vt:lpstr>
      <vt:lpstr>Backfill the Hole </vt:lpstr>
      <vt:lpstr>Stake the Tree </vt:lpstr>
      <vt:lpstr>Watering the Tree </vt:lpstr>
      <vt:lpstr>Growth stage 1 – Planting to newly planted</vt:lpstr>
      <vt:lpstr>Amount of common fertilizers to apply application rate of 0.1 lb N/100 sq. ft.</vt:lpstr>
      <vt:lpstr>Growth stage 2 – Rapid growth on young trees</vt:lpstr>
      <vt:lpstr>Growth stage 2 – Rapid growth on young trees and shrubs</vt:lpstr>
      <vt:lpstr>Growth stage 3 – Maintaining maturing trees and shrubs </vt:lpstr>
      <vt:lpstr>Growth stage 3 – Maintaining maturing trees and shrubs</vt:lpstr>
      <vt:lpstr>When to fertilize </vt:lpstr>
      <vt:lpstr>How to Apply Fertilizer</vt:lpstr>
      <vt:lpstr>Water Fertilizer in</vt:lpstr>
      <vt:lpstr>Fertilizer Balance</vt:lpstr>
      <vt:lpstr>What causes Trees to get sick or die?</vt:lpstr>
      <vt:lpstr>Oak Decline</vt:lpstr>
      <vt:lpstr>PowerPoint Presentation</vt:lpstr>
      <vt:lpstr>Post Oaks in various stages of decline</vt:lpstr>
      <vt:lpstr>Root Rots</vt:lpstr>
      <vt:lpstr>Three Oaks Ranch</vt:lpstr>
      <vt:lpstr>Southeast of Mountain Springs</vt:lpstr>
      <vt:lpstr>4 weeks later</vt:lpstr>
      <vt:lpstr>Hypoxylon Canker</vt:lpstr>
      <vt:lpstr>PowerPoint Presentation</vt:lpstr>
      <vt:lpstr>Northwest of Callisburg</vt:lpstr>
      <vt:lpstr>West of Callisburg</vt:lpstr>
      <vt:lpstr>Basically rots the tree </vt:lpstr>
      <vt:lpstr>PowerPoint Presentation</vt:lpstr>
      <vt:lpstr>PowerPoint Presentation</vt:lpstr>
      <vt:lpstr>Phloem &amp; Xylem</vt:lpstr>
      <vt:lpstr>Cambium Tubors</vt:lpstr>
      <vt:lpstr>What caused this?</vt:lpstr>
      <vt:lpstr>Bacterial Leaf Scorch</vt:lpstr>
      <vt:lpstr>Leaves of Red Oak</vt:lpstr>
      <vt:lpstr>Leaves of American Elm &amp; Maple</vt:lpstr>
      <vt:lpstr>Powdery Mildew</vt:lpstr>
      <vt:lpstr>Leaf Spot diseases </vt:lpstr>
      <vt:lpstr>Tar Spot</vt:lpstr>
      <vt:lpstr>Tubakia Leaf Spot</vt:lpstr>
      <vt:lpstr>Anthracnose</vt:lpstr>
      <vt:lpstr>Oak Leaf Blisters</vt:lpstr>
      <vt:lpstr>White, Slime or Alcohol Flux</vt:lpstr>
      <vt:lpstr>What is Slime Flux?</vt:lpstr>
      <vt:lpstr>Treatments for these tree diseases</vt:lpstr>
      <vt:lpstr>Agri-Fos Systemic Fungicide with Pentra Bark</vt:lpstr>
      <vt:lpstr>Helpful Websites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Tree Answers</dc:title>
  <dc:creator>marty.morgan</dc:creator>
  <cp:lastModifiedBy>marty.morgan</cp:lastModifiedBy>
  <cp:revision>43</cp:revision>
  <dcterms:created xsi:type="dcterms:W3CDTF">2017-09-04T21:26:54Z</dcterms:created>
  <dcterms:modified xsi:type="dcterms:W3CDTF">2018-06-12T15:37:53Z</dcterms:modified>
</cp:coreProperties>
</file>